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7" r:id="rId5"/>
    <p:sldId id="260" r:id="rId6"/>
    <p:sldId id="258" r:id="rId7"/>
    <p:sldId id="259" r:id="rId8"/>
    <p:sldId id="264" r:id="rId9"/>
    <p:sldId id="273" r:id="rId10"/>
    <p:sldId id="266" r:id="rId11"/>
    <p:sldId id="265" r:id="rId12"/>
    <p:sldId id="262" r:id="rId13"/>
    <p:sldId id="275" r:id="rId14"/>
    <p:sldId id="261" r:id="rId15"/>
    <p:sldId id="269" r:id="rId16"/>
    <p:sldId id="268" r:id="rId17"/>
    <p:sldId id="274" r:id="rId18"/>
    <p:sldId id="263" r:id="rId19"/>
    <p:sldId id="270" r:id="rId20"/>
    <p:sldId id="271" r:id="rId21"/>
    <p:sldId id="272" r:id="rId22"/>
  </p:sldIdLst>
  <p:sldSz cx="12192000" cy="6858000"/>
  <p:notesSz cx="6858000" cy="9144000"/>
  <p:embeddedFontLst>
    <p:embeddedFont>
      <p:font typeface="YouTube Sans" pitchFamily="50" charset="0"/>
      <p:regular r:id="rId25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Mongolian Baiti" panose="03000500000000000000" pitchFamily="66" charset="0"/>
      <p:regular r:id="rId29"/>
    </p:embeddedFont>
    <p:embeddedFont>
      <p:font typeface="Franklin Gothic Medium" panose="020B0603020102020204" pitchFamily="34" charset="0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2A4E"/>
    <a:srgbClr val="1A2C4C"/>
    <a:srgbClr val="363940"/>
    <a:srgbClr val="16745A"/>
    <a:srgbClr val="7030A0"/>
    <a:srgbClr val="4C8DB4"/>
    <a:srgbClr val="6FA3C3"/>
    <a:srgbClr val="2374A5"/>
    <a:srgbClr val="3C8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96" autoAdjust="0"/>
    <p:restoredTop sz="94598" autoAdjust="0"/>
  </p:normalViewPr>
  <p:slideViewPr>
    <p:cSldViewPr>
      <p:cViewPr varScale="1">
        <p:scale>
          <a:sx n="76" d="100"/>
          <a:sy n="76" d="100"/>
        </p:scale>
        <p:origin x="96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E99C54EB-2705-4701-A26A-2F7E3C60A139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ל'/ניסן/תש"פ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BECB32D8-F2D2-4D01-80A9-88F3B128AE75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E63C508-3E2A-40B7-B017-4651F87CC2C5}" type="datetime1">
              <a:rPr lang="he-IL" smtClean="0"/>
              <a:pPr/>
              <a:t>ל'/ניסן/תש"פ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5C1D8F7-2BDD-4C56-98AF-2E212EF349F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91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31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062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9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555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704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00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02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1406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83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81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36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72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639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25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310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8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05C1D8F7-2BDD-4C56-98AF-2E212EF349F3}" type="slidenum">
              <a:rPr lang="he-IL" smtClean="0"/>
              <a:pPr rtl="1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678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066800" y="304801"/>
            <a:ext cx="5486400" cy="2514599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5400" b="1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066800" y="2895600"/>
            <a:ext cx="5486400" cy="914400"/>
          </a:xfrm>
        </p:spPr>
        <p:txBody>
          <a:bodyPr rtlCol="1"/>
          <a:lstStyle>
            <a:lvl1pPr marL="0" indent="0" algn="r" rtl="1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xmlns="" id="{9A025AEB-42ED-4AC3-99B5-3D6CCE297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D40668AB-2029-44B1-8937-6A7BA4358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1EBA1F3-0C04-43B6-91B3-756186CF4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304800"/>
            <a:ext cx="100584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066800" y="1676400"/>
            <a:ext cx="10058400" cy="43434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066800" y="365125"/>
            <a:ext cx="1828800" cy="5654675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124200" y="365125"/>
            <a:ext cx="8001000" cy="5654675"/>
          </a:xfrm>
        </p:spPr>
        <p:txBody>
          <a:bodyPr vert="vert270" rtlCol="1"/>
          <a:lstStyle>
            <a:lvl1pPr marL="228600" marR="0" indent="-228600" algn="r" defTabSz="914400" rtl="1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304800"/>
            <a:ext cx="100584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066800" y="1676400"/>
            <a:ext cx="1005840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73150" y="1676401"/>
            <a:ext cx="10058400" cy="1752600"/>
          </a:xfrm>
        </p:spPr>
        <p:txBody>
          <a:bodyPr rtlCol="1" anchor="b">
            <a:normAutofit/>
          </a:bodyPr>
          <a:lstStyle>
            <a:lvl1pPr algn="r" rtl="1">
              <a:defRPr sz="48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73150" y="3581400"/>
            <a:ext cx="10058400" cy="1143000"/>
          </a:xfrm>
        </p:spPr>
        <p:txBody>
          <a:bodyPr rtlCol="1"/>
          <a:lstStyle>
            <a:lvl1pPr marL="0" indent="0" algn="r" rtl="1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304800"/>
            <a:ext cx="100584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278880" y="1676401"/>
            <a:ext cx="484632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066800" y="1676401"/>
            <a:ext cx="484632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304800"/>
            <a:ext cx="100584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278880" y="1681163"/>
            <a:ext cx="4846320" cy="823912"/>
          </a:xfrm>
        </p:spPr>
        <p:txBody>
          <a:bodyPr rtlCol="1" anchor="ctr"/>
          <a:lstStyle>
            <a:lvl1pPr marL="0" indent="0" algn="r" rtl="1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278880" y="2505075"/>
            <a:ext cx="4846320" cy="35147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066800" y="1681163"/>
            <a:ext cx="4846320" cy="823912"/>
          </a:xfrm>
        </p:spPr>
        <p:txBody>
          <a:bodyPr rtlCol="1" anchor="ctr"/>
          <a:lstStyle>
            <a:lvl1pPr marL="0" indent="0" algn="r" rtl="1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066800" y="2505075"/>
            <a:ext cx="4846320" cy="3514725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066800" y="304800"/>
            <a:ext cx="100584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038601" y="6392562"/>
            <a:ext cx="7082481" cy="180976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en-US" noProof="0"/>
              <a:t>Prop</a:t>
            </a:r>
            <a:endParaRPr lang="he-IL" noProof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362200" y="6392562"/>
            <a:ext cx="1295400" cy="180976"/>
          </a:xfrm>
        </p:spPr>
        <p:txBody>
          <a:bodyPr rtlCol="1"/>
          <a:lstStyle>
            <a:lvl1pPr algn="l" rtl="1">
              <a:defRPr/>
            </a:lvl1pPr>
          </a:lstStyle>
          <a:p>
            <a:r>
              <a:rPr lang="en-US"/>
              <a:t>April 2020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066800" y="6392562"/>
            <a:ext cx="1066800" cy="180976"/>
          </a:xfrm>
        </p:spPr>
        <p:txBody>
          <a:bodyPr rtlCol="1"/>
          <a:lstStyle>
            <a:lvl1pPr algn="l" rtl="1">
              <a:defRPr/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 flipH="1">
            <a:off x="472440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609600" y="838200"/>
            <a:ext cx="3657600" cy="2133600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410200" y="838200"/>
            <a:ext cx="6172200" cy="5181601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609598" y="3124200"/>
            <a:ext cx="3657600" cy="2895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609600" y="838200"/>
            <a:ext cx="3657600" cy="2133600"/>
          </a:xfrm>
        </p:spPr>
        <p:txBody>
          <a:bodyPr rtlCol="1" anchor="b">
            <a:normAutofit/>
          </a:bodyPr>
          <a:lstStyle>
            <a:lvl1pPr algn="r" rtl="1">
              <a:defRPr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4953000" y="0"/>
            <a:ext cx="7239000" cy="6858000"/>
          </a:xfrm>
          <a:solidFill>
            <a:schemeClr val="bg1"/>
          </a:solidFill>
        </p:spPr>
        <p:txBody>
          <a:bodyPr tIns="36576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609599" y="3124200"/>
            <a:ext cx="3657600" cy="2895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מלבן 7"/>
          <p:cNvSpPr/>
          <p:nvPr/>
        </p:nvSpPr>
        <p:spPr>
          <a:xfrm flipH="1">
            <a:off x="47244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2590800" y="6600824"/>
            <a:ext cx="6248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Prop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838200" y="6600824"/>
            <a:ext cx="1600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76200" y="6600824"/>
            <a:ext cx="6096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5156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5.png"/><Relationship Id="rId7" Type="http://schemas.openxmlformats.org/officeDocument/2006/relationships/image" Target="../media/image31.emf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3.emf"/><Relationship Id="rId9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.emf"/><Relationship Id="rId10" Type="http://schemas.openxmlformats.org/officeDocument/2006/relationships/image" Target="../media/image43.jpeg"/><Relationship Id="rId4" Type="http://schemas.openxmlformats.org/officeDocument/2006/relationships/image" Target="../media/image5.png"/><Relationship Id="rId9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4038602" y="2209800"/>
            <a:ext cx="7543798" cy="2442546"/>
            <a:chOff x="4038602" y="2209800"/>
            <a:chExt cx="7543798" cy="2442546"/>
          </a:xfrm>
        </p:grpSpPr>
        <p:sp>
          <p:nvSpPr>
            <p:cNvPr id="4" name="מלבן מעוגל 3"/>
            <p:cNvSpPr/>
            <p:nvPr/>
          </p:nvSpPr>
          <p:spPr>
            <a:xfrm rot="10800000">
              <a:off x="4038602" y="2375459"/>
              <a:ext cx="7391400" cy="2276887"/>
            </a:xfrm>
            <a:prstGeom prst="roundRect">
              <a:avLst/>
            </a:prstGeom>
            <a:solidFill>
              <a:schemeClr val="tx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מלבן מעוגל 4"/>
            <p:cNvSpPr/>
            <p:nvPr/>
          </p:nvSpPr>
          <p:spPr>
            <a:xfrm rot="10800000">
              <a:off x="4232788" y="2359352"/>
              <a:ext cx="7197213" cy="2147016"/>
            </a:xfrm>
            <a:prstGeom prst="roundRect">
              <a:avLst/>
            </a:prstGeom>
            <a:solidFill>
              <a:schemeClr val="tx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מלבן מעוגל 5"/>
            <p:cNvSpPr/>
            <p:nvPr/>
          </p:nvSpPr>
          <p:spPr>
            <a:xfrm rot="10800000">
              <a:off x="4232785" y="2209800"/>
              <a:ext cx="7349615" cy="2292994"/>
            </a:xfrm>
            <a:prstGeom prst="roundRect">
              <a:avLst/>
            </a:prstGeom>
            <a:solidFill>
              <a:schemeClr val="tx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0" y="2616416"/>
            <a:ext cx="3424652" cy="1040824"/>
          </a:xfrm>
          <a:prstGeom prst="rect">
            <a:avLst/>
          </a:prstGeom>
          <a:effectLst>
            <a:glow rad="279400">
              <a:schemeClr val="tx1"/>
            </a:glow>
          </a:effectLst>
        </p:spPr>
      </p:pic>
      <p:sp>
        <p:nvSpPr>
          <p:cNvPr id="8" name="כותרת 1"/>
          <p:cNvSpPr txBox="1">
            <a:spLocks/>
          </p:cNvSpPr>
          <p:nvPr/>
        </p:nvSpPr>
        <p:spPr>
          <a:xfrm flipH="1">
            <a:off x="4343402" y="3886200"/>
            <a:ext cx="6973076" cy="52835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00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X-Factor of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3675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990600" y="457200"/>
            <a:ext cx="9982200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27802" y="457200"/>
            <a:ext cx="9821197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244170" y="380999"/>
            <a:ext cx="9957229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651388" y="605319"/>
            <a:ext cx="9150350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The Market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084D4CF8-06C0-452B-94BF-9EF9F7440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DFD2F7E7-2690-4DA8-8D54-D08CAC9A0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707BF0E2-AD21-461A-A1A0-9A41EEE7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9EF76E7-AA44-42E7-A903-44F38DCFA4C8}"/>
              </a:ext>
            </a:extLst>
          </p:cNvPr>
          <p:cNvSpPr/>
          <p:nvPr/>
        </p:nvSpPr>
        <p:spPr>
          <a:xfrm>
            <a:off x="1524000" y="5638800"/>
            <a:ext cx="3547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00000"/>
              </a:lnSpc>
              <a:spcAft>
                <a:spcPts val="1200"/>
              </a:spcAf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(1) Source: 360iResearch, Nov. 2019</a:t>
            </a:r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 flipH="1">
            <a:off x="1140820" y="1711165"/>
            <a:ext cx="9660917" cy="2708434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Biometric systems touch every aspect of our life 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They are used for secure personal identification, authentication and access to a variety systems, assets and applications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They affect a wide range of industries</a:t>
            </a:r>
            <a:r>
              <a:rPr lang="he-IL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vertical markets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biometrics market is fast-growing, with voice biometrics being the fastest growing segment, due to increased demand in mobile apps and maturity of technologies </a:t>
            </a:r>
            <a:r>
              <a:rPr lang="en-US" sz="2000" b="0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(1)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12" y="4267200"/>
            <a:ext cx="3164488" cy="11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1143000" y="380999"/>
            <a:ext cx="10287000" cy="935533"/>
            <a:chOff x="4191000" y="380999"/>
            <a:chExt cx="7543800" cy="935533"/>
          </a:xfrm>
        </p:grpSpPr>
        <p:sp>
          <p:nvSpPr>
            <p:cNvPr id="9" name="מלבן מעוגל 8"/>
            <p:cNvSpPr/>
            <p:nvPr/>
          </p:nvSpPr>
          <p:spPr>
            <a:xfrm rot="10800000">
              <a:off x="4191000" y="457201"/>
              <a:ext cx="7315200" cy="859331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מלבן מעוגל 6"/>
            <p:cNvSpPr/>
            <p:nvPr/>
          </p:nvSpPr>
          <p:spPr>
            <a:xfrm rot="10800000">
              <a:off x="4385187" y="457200"/>
              <a:ext cx="7197213" cy="783128"/>
            </a:xfrm>
            <a:prstGeom prst="roundRect">
              <a:avLst/>
            </a:prstGeom>
            <a:solidFill>
              <a:srgbClr val="2374A5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מעוגל 9"/>
            <p:cNvSpPr/>
            <p:nvPr/>
          </p:nvSpPr>
          <p:spPr>
            <a:xfrm rot="10800000">
              <a:off x="4437899" y="380999"/>
              <a:ext cx="7296901" cy="859330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4629538" y="605319"/>
              <a:ext cx="6705600" cy="528350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ts val="3400"/>
                </a:lnSpc>
              </a:pPr>
              <a:r>
                <a:rPr lang="en-US" sz="3600" dirty="0">
                  <a:latin typeface="Verdana" panose="020B0604030504040204" pitchFamily="34" charset="0"/>
                  <a:ea typeface="Verdana" panose="020B0604030504040204" pitchFamily="34" charset="0"/>
                </a:rPr>
                <a:t>Use Cases – Vertical Markets</a:t>
              </a:r>
              <a:endPara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5" name="כותרת 1"/>
          <p:cNvSpPr txBox="1">
            <a:spLocks/>
          </p:cNvSpPr>
          <p:nvPr/>
        </p:nvSpPr>
        <p:spPr>
          <a:xfrm flipH="1">
            <a:off x="312644" y="4961229"/>
            <a:ext cx="2735223" cy="829971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Personal devices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</a:pPr>
            <a:r>
              <a:rPr lang="en-US" sz="12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(i.e. PC, tablet, smartphone, smart watches)</a:t>
            </a:r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 flipH="1">
            <a:off x="8991600" y="4961229"/>
            <a:ext cx="2717836" cy="369332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Smart cars</a:t>
            </a: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 flipH="1">
            <a:off x="6174144" y="4961229"/>
            <a:ext cx="2717836" cy="646331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Smart homes/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IoT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 flipH="1">
            <a:off x="3283028" y="2541200"/>
            <a:ext cx="2717836" cy="110697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Finance &amp; banking </a:t>
            </a:r>
          </a:p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12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(i.e. online/phone banking, ATMs, digital payments)</a:t>
            </a: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 flipH="1">
            <a:off x="6174144" y="2541200"/>
            <a:ext cx="2717836" cy="646331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Ecommerce &amp; online shopping</a:t>
            </a:r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 flipH="1">
            <a:off x="8991600" y="2541200"/>
            <a:ext cx="2717836" cy="829971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Access control 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</a:pPr>
            <a:r>
              <a:rPr lang="en-US" sz="1200" b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(i.e. corporations, airports, border crossings, public events)</a:t>
            </a:r>
          </a:p>
        </p:txBody>
      </p:sp>
      <p:sp>
        <p:nvSpPr>
          <p:cNvPr id="19" name="כותרת 1"/>
          <p:cNvSpPr txBox="1">
            <a:spLocks/>
          </p:cNvSpPr>
          <p:nvPr/>
        </p:nvSpPr>
        <p:spPr>
          <a:xfrm flipH="1">
            <a:off x="314791" y="2541200"/>
            <a:ext cx="2717836" cy="646331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Service call centers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80" y="1606617"/>
            <a:ext cx="671620" cy="87559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99" y="1627137"/>
            <a:ext cx="738894" cy="85507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90" y="1601641"/>
            <a:ext cx="741270" cy="880568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83" y="1611591"/>
            <a:ext cx="781070" cy="87061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00" y="4111509"/>
            <a:ext cx="544910" cy="79889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51" y="4039783"/>
            <a:ext cx="766145" cy="87061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40" y="4039783"/>
            <a:ext cx="746244" cy="870618"/>
          </a:xfrm>
          <a:prstGeom prst="rect">
            <a:avLst/>
          </a:prstGeom>
        </p:spPr>
      </p:pic>
      <p:sp>
        <p:nvSpPr>
          <p:cNvPr id="25" name="מציין מיקום של כותרת תחתונה 4">
            <a:extLst>
              <a:ext uri="{FF2B5EF4-FFF2-40B4-BE49-F238E27FC236}">
                <a16:creationId xmlns:a16="http://schemas.microsoft.com/office/drawing/2014/main" xmlns="" id="{887DB817-0180-4B6C-A4C4-C4D087E32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26" name="מציין מיקום של תאריך 3">
            <a:extLst>
              <a:ext uri="{FF2B5EF4-FFF2-40B4-BE49-F238E27FC236}">
                <a16:creationId xmlns:a16="http://schemas.microsoft.com/office/drawing/2014/main" xmlns="" id="{5B8E2DAF-82FA-4BD6-8991-BED71D352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27" name="מציין מיקום של מספר שקופית 5">
            <a:extLst>
              <a:ext uri="{FF2B5EF4-FFF2-40B4-BE49-F238E27FC236}">
                <a16:creationId xmlns:a16="http://schemas.microsoft.com/office/drawing/2014/main" xmlns="" id="{CD8BDF5E-F7E6-4F2D-A464-3924102D1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28" name="כותרת 1"/>
          <p:cNvSpPr txBox="1">
            <a:spLocks/>
          </p:cNvSpPr>
          <p:nvPr/>
        </p:nvSpPr>
        <p:spPr>
          <a:xfrm flipH="1">
            <a:off x="3283028" y="4961229"/>
            <a:ext cx="2717836" cy="646331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Government &amp; law enforcement</a:t>
            </a:r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68" y="4039783"/>
            <a:ext cx="870618" cy="8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2" grpId="0"/>
      <p:bldP spid="13" grpId="0"/>
      <p:bldP spid="18" grpId="0"/>
      <p:bldP spid="1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990600" y="457200"/>
            <a:ext cx="9982200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27802" y="457200"/>
            <a:ext cx="9821197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244170" y="380999"/>
            <a:ext cx="9957229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651388" y="605319"/>
            <a:ext cx="9150350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Market Size and Growth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084D4CF8-06C0-452B-94BF-9EF9F7440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DFD2F7E7-2690-4DA8-8D54-D08CAC9A0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707BF0E2-AD21-461A-A1A0-9A41EEE73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12</a:t>
            </a:fld>
            <a:endParaRPr lang="he-IL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EABE20-A7C8-46F1-A2CC-0B3B09990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66318"/>
            <a:ext cx="7843075" cy="3788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731047-BA99-4DCC-86CA-0C95AF1B38A6}"/>
              </a:ext>
            </a:extLst>
          </p:cNvPr>
          <p:cNvSpPr/>
          <p:nvPr/>
        </p:nvSpPr>
        <p:spPr>
          <a:xfrm>
            <a:off x="509579" y="6026770"/>
            <a:ext cx="3754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00000"/>
              </a:lnSpc>
              <a:spcAft>
                <a:spcPts val="1200"/>
              </a:spcAf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(1) Source: Markets and Markets, 2019</a:t>
            </a:r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 flipH="1">
            <a:off x="2362199" y="5391090"/>
            <a:ext cx="7843075" cy="40011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Average annual growth rate (2019 – 2024): 14.6%</a:t>
            </a:r>
          </a:p>
        </p:txBody>
      </p:sp>
    </p:spTree>
    <p:extLst>
      <p:ext uri="{BB962C8B-B14F-4D97-AF65-F5344CB8AC3E}">
        <p14:creationId xmlns:p14="http://schemas.microsoft.com/office/powerpoint/2010/main" val="23083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41564097-12C3-4758-8B88-EF64D40C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grpSp>
        <p:nvGrpSpPr>
          <p:cNvPr id="2" name="קבוצה 1"/>
          <p:cNvGrpSpPr/>
          <p:nvPr/>
        </p:nvGrpSpPr>
        <p:grpSpPr>
          <a:xfrm>
            <a:off x="1143000" y="244867"/>
            <a:ext cx="10134600" cy="974333"/>
            <a:chOff x="2625213" y="2438399"/>
            <a:chExt cx="7543800" cy="935533"/>
          </a:xfrm>
        </p:grpSpPr>
        <p:sp>
          <p:nvSpPr>
            <p:cNvPr id="9" name="מלבן מעוגל 8"/>
            <p:cNvSpPr/>
            <p:nvPr/>
          </p:nvSpPr>
          <p:spPr>
            <a:xfrm rot="10800000">
              <a:off x="2625213" y="2514601"/>
              <a:ext cx="7315200" cy="859331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מלבן מעוגל 6"/>
            <p:cNvSpPr/>
            <p:nvPr/>
          </p:nvSpPr>
          <p:spPr>
            <a:xfrm rot="10800000">
              <a:off x="2819400" y="2514600"/>
              <a:ext cx="7197213" cy="783128"/>
            </a:xfrm>
            <a:prstGeom prst="roundRect">
              <a:avLst/>
            </a:prstGeom>
            <a:solidFill>
              <a:srgbClr val="2374A5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מעוגל 9"/>
            <p:cNvSpPr/>
            <p:nvPr/>
          </p:nvSpPr>
          <p:spPr>
            <a:xfrm rot="10800000">
              <a:off x="2872112" y="2438399"/>
              <a:ext cx="7296901" cy="859330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3063751" y="2662719"/>
              <a:ext cx="6705600" cy="528350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ts val="3400"/>
                </a:lnSpc>
              </a:pPr>
              <a:r>
                <a:rPr lang="en-US" sz="3600" dirty="0">
                  <a:latin typeface="Verdana" panose="020B0604030504040204" pitchFamily="34" charset="0"/>
                  <a:ea typeface="Verdana" panose="020B0604030504040204" pitchFamily="34" charset="0"/>
                </a:rPr>
                <a:t>Competition &amp; Positioning</a:t>
              </a:r>
              <a:endPara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8" name="מציין מיקום של כותרת תחתונה 4">
            <a:extLst>
              <a:ext uri="{FF2B5EF4-FFF2-40B4-BE49-F238E27FC236}">
                <a16:creationId xmlns:a16="http://schemas.microsoft.com/office/drawing/2014/main" xmlns="" id="{3DA76AB0-E728-4F49-956C-228CA03CF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9" name="מציין מיקום של תאריך 3">
            <a:extLst>
              <a:ext uri="{FF2B5EF4-FFF2-40B4-BE49-F238E27FC236}">
                <a16:creationId xmlns:a16="http://schemas.microsoft.com/office/drawing/2014/main" xmlns="" id="{BF2770C2-1ADC-433D-B94F-FEAC60D49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20" name="מציין מיקום של מספר שקופית 5">
            <a:extLst>
              <a:ext uri="{FF2B5EF4-FFF2-40B4-BE49-F238E27FC236}">
                <a16:creationId xmlns:a16="http://schemas.microsoft.com/office/drawing/2014/main" xmlns="" id="{BA0BC87E-7D79-4AC3-8533-4210E34F1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13</a:t>
            </a:fld>
            <a:endParaRPr lang="he-IL"/>
          </a:p>
        </p:txBody>
      </p:sp>
      <p:grpSp>
        <p:nvGrpSpPr>
          <p:cNvPr id="13" name="קבוצה 12"/>
          <p:cNvGrpSpPr/>
          <p:nvPr/>
        </p:nvGrpSpPr>
        <p:grpSpPr>
          <a:xfrm>
            <a:off x="8567796" y="2209800"/>
            <a:ext cx="1524000" cy="489352"/>
            <a:chOff x="8534400" y="2253848"/>
            <a:chExt cx="1524000" cy="489352"/>
          </a:xfrm>
        </p:grpSpPr>
        <p:sp>
          <p:nvSpPr>
            <p:cNvPr id="11" name="מלבן מעוגל 10"/>
            <p:cNvSpPr/>
            <p:nvPr/>
          </p:nvSpPr>
          <p:spPr>
            <a:xfrm>
              <a:off x="8534400" y="2253848"/>
              <a:ext cx="1524000" cy="48935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2293285"/>
              <a:ext cx="1371600" cy="416859"/>
            </a:xfrm>
            <a:prstGeom prst="rect">
              <a:avLst/>
            </a:prstGeom>
          </p:spPr>
        </p:pic>
      </p:grpSp>
      <p:grpSp>
        <p:nvGrpSpPr>
          <p:cNvPr id="16" name="קבוצה 15"/>
          <p:cNvGrpSpPr/>
          <p:nvPr/>
        </p:nvGrpSpPr>
        <p:grpSpPr>
          <a:xfrm>
            <a:off x="2364069" y="2586420"/>
            <a:ext cx="1624360" cy="381000"/>
            <a:chOff x="2719040" y="2819400"/>
            <a:chExt cx="1624360" cy="381000"/>
          </a:xfrm>
        </p:grpSpPr>
        <p:sp>
          <p:nvSpPr>
            <p:cNvPr id="22" name="מלבן מעוגל 21"/>
            <p:cNvSpPr/>
            <p:nvPr/>
          </p:nvSpPr>
          <p:spPr>
            <a:xfrm>
              <a:off x="2719040" y="2819400"/>
              <a:ext cx="1624360" cy="381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E2CDCBD-5E52-4956-98CB-389E517E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873261"/>
              <a:ext cx="1447800" cy="30292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7" name="קבוצה 16"/>
          <p:cNvGrpSpPr/>
          <p:nvPr/>
        </p:nvGrpSpPr>
        <p:grpSpPr>
          <a:xfrm>
            <a:off x="804564" y="1904713"/>
            <a:ext cx="1513565" cy="381000"/>
            <a:chOff x="391435" y="2113478"/>
            <a:chExt cx="1513565" cy="381000"/>
          </a:xfrm>
        </p:grpSpPr>
        <p:sp>
          <p:nvSpPr>
            <p:cNvPr id="25" name="מלבן מעוגל 24"/>
            <p:cNvSpPr/>
            <p:nvPr/>
          </p:nvSpPr>
          <p:spPr>
            <a:xfrm>
              <a:off x="391435" y="2113478"/>
              <a:ext cx="1513565" cy="381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Nuance.com">
              <a:extLst>
                <a:ext uri="{FF2B5EF4-FFF2-40B4-BE49-F238E27FC236}">
                  <a16:creationId xmlns:a16="http://schemas.microsoft.com/office/drawing/2014/main" xmlns="" id="{E3CD4D9D-2E76-40F1-B502-7FFA5A33C1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6" t="-9584" r="-6027" b="-9639"/>
            <a:stretch/>
          </p:blipFill>
          <p:spPr bwMode="auto">
            <a:xfrm>
              <a:off x="459538" y="2153462"/>
              <a:ext cx="1366923" cy="301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קבוצה 23"/>
          <p:cNvGrpSpPr/>
          <p:nvPr/>
        </p:nvGrpSpPr>
        <p:grpSpPr>
          <a:xfrm>
            <a:off x="263624" y="2943205"/>
            <a:ext cx="1758752" cy="381000"/>
            <a:chOff x="222448" y="2725370"/>
            <a:chExt cx="1758752" cy="381000"/>
          </a:xfrm>
        </p:grpSpPr>
        <p:sp>
          <p:nvSpPr>
            <p:cNvPr id="23" name="מלבן מעוגל 22"/>
            <p:cNvSpPr/>
            <p:nvPr/>
          </p:nvSpPr>
          <p:spPr>
            <a:xfrm>
              <a:off x="222448" y="2725370"/>
              <a:ext cx="1758752" cy="381000"/>
            </a:xfrm>
            <a:prstGeom prst="roundRect">
              <a:avLst/>
            </a:prstGeom>
            <a:solidFill>
              <a:srgbClr val="36394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4C37FFE-00C2-44F2-B1CE-CAEE92291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" y="2787778"/>
              <a:ext cx="1593120" cy="265520"/>
            </a:xfrm>
            <a:prstGeom prst="rect">
              <a:avLst/>
            </a:prstGeom>
          </p:spPr>
        </p:pic>
      </p:grpSp>
      <p:grpSp>
        <p:nvGrpSpPr>
          <p:cNvPr id="26" name="קבוצה 25"/>
          <p:cNvGrpSpPr/>
          <p:nvPr/>
        </p:nvGrpSpPr>
        <p:grpSpPr>
          <a:xfrm>
            <a:off x="2938164" y="1752600"/>
            <a:ext cx="1145516" cy="500797"/>
            <a:chOff x="2588284" y="1993680"/>
            <a:chExt cx="1145516" cy="500797"/>
          </a:xfrm>
        </p:grpSpPr>
        <p:sp>
          <p:nvSpPr>
            <p:cNvPr id="29" name="מלבן מעוגל 28"/>
            <p:cNvSpPr/>
            <p:nvPr/>
          </p:nvSpPr>
          <p:spPr>
            <a:xfrm>
              <a:off x="2588284" y="1993680"/>
              <a:ext cx="1145516" cy="50079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DE07494-8FE3-4C55-87E3-F9A30C4D0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802" y="2049633"/>
              <a:ext cx="914747" cy="3786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" name="קבוצה 30"/>
          <p:cNvGrpSpPr/>
          <p:nvPr/>
        </p:nvGrpSpPr>
        <p:grpSpPr>
          <a:xfrm>
            <a:off x="4620007" y="2175269"/>
            <a:ext cx="1334863" cy="495318"/>
            <a:chOff x="4608737" y="2153462"/>
            <a:chExt cx="1334863" cy="495318"/>
          </a:xfrm>
        </p:grpSpPr>
        <p:sp>
          <p:nvSpPr>
            <p:cNvPr id="27" name="מלבן מעוגל 26"/>
            <p:cNvSpPr/>
            <p:nvPr/>
          </p:nvSpPr>
          <p:spPr>
            <a:xfrm>
              <a:off x="4608737" y="2153462"/>
              <a:ext cx="1334863" cy="4953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Google has a new logo - The Verge">
              <a:extLst>
                <a:ext uri="{FF2B5EF4-FFF2-40B4-BE49-F238E27FC236}">
                  <a16:creationId xmlns:a16="http://schemas.microsoft.com/office/drawing/2014/main" xmlns="" id="{A2BB8DD3-E11C-4E43-AED7-C3F2ADECCE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4241" y="2247359"/>
              <a:ext cx="1117647" cy="364303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30" name="קבוצה 29"/>
          <p:cNvGrpSpPr/>
          <p:nvPr/>
        </p:nvGrpSpPr>
        <p:grpSpPr>
          <a:xfrm>
            <a:off x="4406081" y="3137837"/>
            <a:ext cx="1624360" cy="381000"/>
            <a:chOff x="4584879" y="3144827"/>
            <a:chExt cx="1624360" cy="381000"/>
          </a:xfrm>
        </p:grpSpPr>
        <p:sp>
          <p:nvSpPr>
            <p:cNvPr id="28" name="מלבן מעוגל 27"/>
            <p:cNvSpPr/>
            <p:nvPr/>
          </p:nvSpPr>
          <p:spPr>
            <a:xfrm>
              <a:off x="4584879" y="3144827"/>
              <a:ext cx="1624360" cy="381000"/>
            </a:xfrm>
            <a:prstGeom prst="roundRect">
              <a:avLst/>
            </a:prstGeom>
            <a:solidFill>
              <a:srgbClr val="1A2C4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4941DB6-8151-47EC-AD8F-8A05CA2BB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174608"/>
              <a:ext cx="1511408" cy="30544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45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1066800" y="457200"/>
            <a:ext cx="9988888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60986" y="457200"/>
            <a:ext cx="9827777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313698" y="380999"/>
            <a:ext cx="9963901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505337" y="605319"/>
            <a:ext cx="9156481" cy="52835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Main Differentiation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 flipH="1">
            <a:off x="1066800" y="1650686"/>
            <a:ext cx="9906000" cy="2246769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Existing solutions are difficult to implement, have inconvenient user experience, and require special hardware, in addition to having serious limitations.</a:t>
            </a:r>
          </a:p>
          <a:p>
            <a:pPr marL="342900" indent="-342900" algn="l" rtl="0">
              <a:lnSpc>
                <a:spcPct val="100000"/>
              </a:lnSpc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 is the only affordable, easy to implement, highly effective universal voice biometric solution that fits any digital or connected device or service. </a:t>
            </a: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90535861-13FE-4A4C-BCD3-075E80808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96DBA970-CA3E-4EF5-8803-3AEA6C4F7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397DE6A8-CB44-4F60-AC44-6B2AD7D54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40" y="4180285"/>
            <a:ext cx="3420000" cy="11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1066800" y="457200"/>
            <a:ext cx="9988888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60986" y="457200"/>
            <a:ext cx="9827777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313698" y="380999"/>
            <a:ext cx="9963901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505337" y="605319"/>
            <a:ext cx="9156481" cy="52835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Intellectual Property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 flipH="1">
            <a:off x="1066800" y="1650686"/>
            <a:ext cx="9906000" cy="40011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Several patents are in process (awaiting funds)</a:t>
            </a: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90535861-13FE-4A4C-BCD3-075E80808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96DBA970-CA3E-4EF5-8803-3AEA6C4F7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397DE6A8-CB44-4F60-AC44-6B2AD7D54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25" y="3495748"/>
            <a:ext cx="4137975" cy="17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1066799" y="457200"/>
            <a:ext cx="10065279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60986" y="457200"/>
            <a:ext cx="9902936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313698" y="380999"/>
            <a:ext cx="10040101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505338" y="605319"/>
            <a:ext cx="9226506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Go to Market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 flipH="1">
            <a:off x="1066800" y="1505587"/>
            <a:ext cx="8686800" cy="3477875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 is a B2B company 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will provide cloud-based multifactor biometrics as a service (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BaaS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to organizations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Sell/license an all-inclusive biometric code (API) to device manufacturers (i.e. mobile phones and </a:t>
            </a:r>
            <a:r>
              <a:rPr lang="en-US" sz="2000" b="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IoT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devices) 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Sell/license to online service providers (i.e. banks and governments)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Initial focus: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Smart mobility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(driver fatigue alert, </a:t>
            </a:r>
            <a: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anti-theft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29569306-30FE-487E-9F18-6F706120F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6EAEFACF-680B-4FB4-87DC-AFF44F4DA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CEC76562-80E4-4888-AEF5-3512595E8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16</a:t>
            </a:fld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76" y="3505200"/>
            <a:ext cx="1664074" cy="16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838200" y="457200"/>
            <a:ext cx="10134600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077860" y="457200"/>
            <a:ext cx="9971139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092152" y="380999"/>
            <a:ext cx="10109248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511688" y="605319"/>
            <a:ext cx="9290050" cy="528350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The Investment Opportunity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 flipH="1">
            <a:off x="1092151" y="1766452"/>
            <a:ext cx="9956847" cy="2246769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 is an early stage startup, built upon its team’s extensive experience, know-how and intellectual property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currently looking for seed investment of $1M. 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Proceeds will be used for developing a working model, </a:t>
            </a:r>
            <a: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proof-of-concept 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(POC) testing, MVP, certification, </a:t>
            </a:r>
            <a: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standardization</a:t>
            </a: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and initial market penetration.</a:t>
            </a: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FBD1037A-7B31-458E-88DB-C879129E3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22A8F683-961E-427B-A925-DD2D903F2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48976189-3326-46E9-A9DB-77E757A57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31" y="3517087"/>
            <a:ext cx="1629567" cy="15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 rot="10800000">
            <a:off x="6019800" y="1524000"/>
            <a:ext cx="5334000" cy="2514598"/>
          </a:xfrm>
          <a:prstGeom prst="roundRect">
            <a:avLst>
              <a:gd name="adj" fmla="val 9959"/>
            </a:avLst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 flipH="1">
            <a:off x="6204076" y="3338614"/>
            <a:ext cx="4959350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  <a:endParaRPr lang="en-US" sz="3600" dirty="0">
              <a:solidFill>
                <a:srgbClr val="0D2A4E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 flipH="1">
            <a:off x="5499278" y="4648201"/>
            <a:ext cx="3220865" cy="1384995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240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Eddi Nevoani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Founder &amp; CEO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eddie@multibt.com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+972-52-3473028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50772D4F-4F31-43F0-834E-0C42386FBC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6755"/>
            <a:ext cx="4845514" cy="5764490"/>
          </a:xfrm>
          <a:prstGeom prst="rect">
            <a:avLst/>
          </a:prstGeom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xmlns="" id="{96DDE034-A496-4E4C-ACCE-3E9ACCD3A51B}"/>
              </a:ext>
            </a:extLst>
          </p:cNvPr>
          <p:cNvSpPr txBox="1">
            <a:spLocks/>
          </p:cNvSpPr>
          <p:nvPr/>
        </p:nvSpPr>
        <p:spPr>
          <a:xfrm flipH="1">
            <a:off x="8683751" y="4648200"/>
            <a:ext cx="3220865" cy="1384995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240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Ofer Atzmon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Business Development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ofer@multibt.com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solidFill>
                  <a:srgbClr val="0D2A4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+972-52-2451771</a:t>
            </a:r>
          </a:p>
        </p:txBody>
      </p:sp>
      <p:pic>
        <p:nvPicPr>
          <p:cNvPr id="16" name="תמונה 3">
            <a:extLst>
              <a:ext uri="{FF2B5EF4-FFF2-40B4-BE49-F238E27FC236}">
                <a16:creationId xmlns:a16="http://schemas.microsoft.com/office/drawing/2014/main" xmlns="" id="{8C9F30F3-C614-45BA-B10D-4943E7A676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3783532" cy="11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0" y="866143"/>
            <a:ext cx="9067800" cy="59918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הסבר אליפטי 6"/>
          <p:cNvSpPr/>
          <p:nvPr/>
        </p:nvSpPr>
        <p:spPr>
          <a:xfrm rot="10800000">
            <a:off x="8930164" y="1447800"/>
            <a:ext cx="3109436" cy="1645979"/>
          </a:xfrm>
          <a:prstGeom prst="wedgeEllipseCallout">
            <a:avLst>
              <a:gd name="adj1" fmla="val 80516"/>
              <a:gd name="adj2" fmla="val -32289"/>
            </a:avLst>
          </a:prstGeom>
          <a:solidFill>
            <a:srgbClr val="2374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grpSp>
        <p:nvGrpSpPr>
          <p:cNvPr id="15" name="קבוצה 14"/>
          <p:cNvGrpSpPr/>
          <p:nvPr/>
        </p:nvGrpSpPr>
        <p:grpSpPr>
          <a:xfrm>
            <a:off x="1143000" y="4114800"/>
            <a:ext cx="2847623" cy="1143000"/>
            <a:chOff x="3297200" y="3533389"/>
            <a:chExt cx="2077061" cy="1143000"/>
          </a:xfrm>
        </p:grpSpPr>
        <p:sp>
          <p:nvSpPr>
            <p:cNvPr id="12" name="הסבר אליפטי 11"/>
            <p:cNvSpPr/>
            <p:nvPr/>
          </p:nvSpPr>
          <p:spPr>
            <a:xfrm>
              <a:off x="3297200" y="3533389"/>
              <a:ext cx="2077061" cy="1143000"/>
            </a:xfrm>
            <a:prstGeom prst="wedgeEllipseCallout">
              <a:avLst>
                <a:gd name="adj1" fmla="val 66917"/>
                <a:gd name="adj2" fmla="val 97814"/>
              </a:avLst>
            </a:prstGeom>
            <a:solidFill>
              <a:srgbClr val="2374A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3468612" y="3761989"/>
              <a:ext cx="1667412" cy="707886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ct val="10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Hello, good morning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2" y="185929"/>
            <a:ext cx="4565733" cy="2785871"/>
          </a:xfrm>
          <a:prstGeom prst="rect">
            <a:avLst/>
          </a:prstGeom>
          <a:ln w="152400">
            <a:solidFill>
              <a:srgbClr val="0D2A4E"/>
            </a:solidFill>
            <a:miter lim="800000"/>
          </a:ln>
        </p:spPr>
      </p:pic>
      <p:grpSp>
        <p:nvGrpSpPr>
          <p:cNvPr id="9" name="קבוצה 8"/>
          <p:cNvGrpSpPr/>
          <p:nvPr/>
        </p:nvGrpSpPr>
        <p:grpSpPr>
          <a:xfrm>
            <a:off x="3032522" y="461891"/>
            <a:ext cx="2362200" cy="1727610"/>
            <a:chOff x="3032522" y="461891"/>
            <a:chExt cx="2362200" cy="1727610"/>
          </a:xfrm>
        </p:grpSpPr>
        <p:sp>
          <p:nvSpPr>
            <p:cNvPr id="3" name="הסבר ענן 2"/>
            <p:cNvSpPr/>
            <p:nvPr/>
          </p:nvSpPr>
          <p:spPr>
            <a:xfrm rot="550592">
              <a:off x="3032522" y="461891"/>
              <a:ext cx="2362200" cy="1727610"/>
            </a:xfrm>
            <a:prstGeom prst="cloudCallout">
              <a:avLst>
                <a:gd name="adj1" fmla="val -74051"/>
                <a:gd name="adj2" fmla="val 7303"/>
              </a:avLst>
            </a:prstGeom>
            <a:solidFill>
              <a:srgbClr val="4C8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כותרת 1"/>
            <p:cNvSpPr txBox="1">
              <a:spLocks/>
            </p:cNvSpPr>
            <p:nvPr/>
          </p:nvSpPr>
          <p:spPr>
            <a:xfrm flipH="1">
              <a:off x="3221396" y="705891"/>
              <a:ext cx="1920756" cy="1200329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ct val="100000"/>
                </a:lnSpc>
              </a:pPr>
              <a:r>
                <a:rPr lang="en-US" sz="1800" dirty="0"/>
                <a:t>Username…</a:t>
              </a:r>
              <a:endParaRPr lang="he-IL" sz="1800" dirty="0"/>
            </a:p>
            <a:p>
              <a:pPr algn="ctr" rtl="0">
                <a:lnSpc>
                  <a:spcPct val="100000"/>
                </a:lnSpc>
              </a:pPr>
              <a:r>
                <a:rPr lang="en-US" sz="1800" dirty="0"/>
                <a:t>Password…</a:t>
              </a:r>
              <a:endParaRPr lang="he-IL" sz="1800" dirty="0"/>
            </a:p>
            <a:p>
              <a:pPr algn="ctr" rtl="0">
                <a:lnSpc>
                  <a:spcPct val="100000"/>
                </a:lnSpc>
              </a:pPr>
              <a:r>
                <a:rPr lang="en-US" sz="1800" dirty="0"/>
                <a:t>Number…</a:t>
              </a:r>
              <a:endParaRPr lang="he-IL" sz="1800" dirty="0"/>
            </a:p>
            <a:p>
              <a:pPr algn="ctr" rtl="0">
                <a:lnSpc>
                  <a:spcPct val="100000"/>
                </a:lnSpc>
              </a:pPr>
              <a:r>
                <a:rPr lang="en-US" sz="1800" dirty="0"/>
                <a:t>PIN… </a:t>
              </a:r>
              <a:endParaRPr lang="en-US" sz="1800" dirty="0">
                <a:solidFill>
                  <a:schemeClr val="bg1"/>
                </a:solidFill>
                <a:latin typeface="YouTube Sans" pitchFamily="50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6" name="מלבן 8">
            <a:extLst>
              <a:ext uri="{FF2B5EF4-FFF2-40B4-BE49-F238E27FC236}">
                <a16:creationId xmlns:a16="http://schemas.microsoft.com/office/drawing/2014/main" xmlns="" id="{EEF6867A-2A97-443C-84C4-D838717142E0}"/>
              </a:ext>
            </a:extLst>
          </p:cNvPr>
          <p:cNvSpPr/>
          <p:nvPr/>
        </p:nvSpPr>
        <p:spPr>
          <a:xfrm>
            <a:off x="5130803" y="98517"/>
            <a:ext cx="45063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Or, it can be as easy as…</a:t>
            </a:r>
          </a:p>
        </p:txBody>
      </p:sp>
      <p:sp>
        <p:nvSpPr>
          <p:cNvPr id="18" name="מציין מיקום של תאריך 3">
            <a:extLst>
              <a:ext uri="{FF2B5EF4-FFF2-40B4-BE49-F238E27FC236}">
                <a16:creationId xmlns:a16="http://schemas.microsoft.com/office/drawing/2014/main" xmlns="" id="{B1A100B5-0C98-4554-89B6-D7FD356AF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9" name="מציין מיקום של מספר שקופית 5">
            <a:extLst>
              <a:ext uri="{FF2B5EF4-FFF2-40B4-BE49-F238E27FC236}">
                <a16:creationId xmlns:a16="http://schemas.microsoft.com/office/drawing/2014/main" xmlns="" id="{2356A46F-966F-4691-80F0-65112233E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9049955" y="1816658"/>
            <a:ext cx="2917847" cy="1015663"/>
          </a:xfrm>
        </p:spPr>
        <p:txBody>
          <a:bodyPr wrap="square" rtlCol="1" anchor="t" anchorCtr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Hello Maya, what would you like to do today?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199" y="664330"/>
            <a:ext cx="9067801" cy="6193670"/>
          </a:xfrm>
          <a:prstGeom prst="rect">
            <a:avLst/>
          </a:prstGeom>
        </p:spPr>
      </p:pic>
      <p:sp>
        <p:nvSpPr>
          <p:cNvPr id="7" name="הסבר אליפטי 6"/>
          <p:cNvSpPr/>
          <p:nvPr/>
        </p:nvSpPr>
        <p:spPr>
          <a:xfrm rot="10800000">
            <a:off x="5334000" y="4155047"/>
            <a:ext cx="3889199" cy="1524000"/>
          </a:xfrm>
          <a:prstGeom prst="wedgeEllipseCallout">
            <a:avLst>
              <a:gd name="adj1" fmla="val -66448"/>
              <a:gd name="adj2" fmla="val 106560"/>
            </a:avLst>
          </a:prstGeom>
          <a:solidFill>
            <a:srgbClr val="2374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425672" y="4536047"/>
            <a:ext cx="3797527" cy="707886"/>
          </a:xfrm>
        </p:spPr>
        <p:txBody>
          <a:bodyPr wrap="square" rtlCol="1" anchor="t" anchorCtr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Welcome to Israel, Mrs. Cohen. Enjoy your stay.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grpSp>
        <p:nvGrpSpPr>
          <p:cNvPr id="15" name="קבוצה 14"/>
          <p:cNvGrpSpPr/>
          <p:nvPr/>
        </p:nvGrpSpPr>
        <p:grpSpPr>
          <a:xfrm>
            <a:off x="9413665" y="802418"/>
            <a:ext cx="2077061" cy="1295400"/>
            <a:chOff x="9862353" y="1100214"/>
            <a:chExt cx="2077061" cy="1295400"/>
          </a:xfrm>
        </p:grpSpPr>
        <p:sp>
          <p:nvSpPr>
            <p:cNvPr id="12" name="הסבר אליפטי 11"/>
            <p:cNvSpPr/>
            <p:nvPr/>
          </p:nvSpPr>
          <p:spPr>
            <a:xfrm>
              <a:off x="9862353" y="1100214"/>
              <a:ext cx="2077061" cy="1295400"/>
            </a:xfrm>
            <a:prstGeom prst="wedgeEllipseCallout">
              <a:avLst>
                <a:gd name="adj1" fmla="val -72927"/>
                <a:gd name="adj2" fmla="val 93978"/>
              </a:avLst>
            </a:prstGeom>
            <a:solidFill>
              <a:srgbClr val="2374A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10100783" y="1332415"/>
              <a:ext cx="1600200" cy="830997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ct val="100000"/>
                </a:lnSpc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Hello, it’s me…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270"/>
            <a:ext cx="4571001" cy="3041904"/>
          </a:xfrm>
          <a:prstGeom prst="rect">
            <a:avLst/>
          </a:prstGeom>
          <a:ln w="152400">
            <a:solidFill>
              <a:srgbClr val="0D2A4E"/>
            </a:solidFill>
            <a:miter lim="800000"/>
          </a:ln>
        </p:spPr>
      </p:pic>
      <p:sp>
        <p:nvSpPr>
          <p:cNvPr id="11" name="מלבן 8">
            <a:extLst>
              <a:ext uri="{FF2B5EF4-FFF2-40B4-BE49-F238E27FC236}">
                <a16:creationId xmlns:a16="http://schemas.microsoft.com/office/drawing/2014/main" xmlns="" id="{77CDEAD9-9DB5-4E43-95C5-47B968E9F771}"/>
              </a:ext>
            </a:extLst>
          </p:cNvPr>
          <p:cNvSpPr/>
          <p:nvPr/>
        </p:nvSpPr>
        <p:spPr>
          <a:xfrm>
            <a:off x="4953000" y="76200"/>
            <a:ext cx="4475905" cy="461665"/>
          </a:xfrm>
          <a:prstGeom prst="rect">
            <a:avLst/>
          </a:prstGeom>
          <a:solidFill>
            <a:srgbClr val="0D2A4E"/>
          </a:solidFill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Or, it can be as fast as…</a:t>
            </a:r>
          </a:p>
        </p:txBody>
      </p:sp>
      <p:sp>
        <p:nvSpPr>
          <p:cNvPr id="16" name="מציין מיקום של תאריך 3">
            <a:extLst>
              <a:ext uri="{FF2B5EF4-FFF2-40B4-BE49-F238E27FC236}">
                <a16:creationId xmlns:a16="http://schemas.microsoft.com/office/drawing/2014/main" xmlns="" id="{9E6E35D9-129A-49D9-AC17-89EF24497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7" name="מציין מיקום של מספר שקופית 5">
            <a:extLst>
              <a:ext uri="{FF2B5EF4-FFF2-40B4-BE49-F238E27FC236}">
                <a16:creationId xmlns:a16="http://schemas.microsoft.com/office/drawing/2014/main" xmlns="" id="{029FF45F-AC76-4A49-B009-3E5573A6B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5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A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16633"/>
            <a:ext cx="8223566" cy="594136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grpSp>
        <p:nvGrpSpPr>
          <p:cNvPr id="15" name="קבוצה 14"/>
          <p:cNvGrpSpPr/>
          <p:nvPr/>
        </p:nvGrpSpPr>
        <p:grpSpPr>
          <a:xfrm flipH="1">
            <a:off x="4265576" y="1211035"/>
            <a:ext cx="2077061" cy="1295400"/>
            <a:chOff x="9824579" y="1411845"/>
            <a:chExt cx="2077061" cy="1295400"/>
          </a:xfrm>
        </p:grpSpPr>
        <p:sp>
          <p:nvSpPr>
            <p:cNvPr id="12" name="הסבר אליפטי 11"/>
            <p:cNvSpPr/>
            <p:nvPr/>
          </p:nvSpPr>
          <p:spPr>
            <a:xfrm>
              <a:off x="9824579" y="1411845"/>
              <a:ext cx="2077061" cy="1295400"/>
            </a:xfrm>
            <a:prstGeom prst="wedgeEllipseCallout">
              <a:avLst>
                <a:gd name="adj1" fmla="val 87134"/>
                <a:gd name="adj2" fmla="val 75029"/>
              </a:avLst>
            </a:prstGeom>
            <a:solidFill>
              <a:srgbClr val="2374A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10060533" y="1642678"/>
              <a:ext cx="1653299" cy="830997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ct val="100000"/>
                </a:lnSpc>
              </a:pP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Please </a:t>
              </a:r>
              <a:endParaRPr lang="he-IL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 rtl="0">
                <a:lnSpc>
                  <a:spcPct val="100000"/>
                </a:lnSpc>
              </a:pPr>
              <a:r>
                <a:rPr lang="he-IL" sz="2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start…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53" y="228600"/>
            <a:ext cx="4572000" cy="3047711"/>
          </a:xfrm>
          <a:prstGeom prst="rect">
            <a:avLst/>
          </a:prstGeom>
          <a:ln w="152400">
            <a:solidFill>
              <a:srgbClr val="0D2A4E"/>
            </a:solidFill>
            <a:miter lim="800000"/>
          </a:ln>
        </p:spPr>
      </p:pic>
      <p:sp>
        <p:nvSpPr>
          <p:cNvPr id="9" name="מלבן 8"/>
          <p:cNvSpPr/>
          <p:nvPr/>
        </p:nvSpPr>
        <p:spPr>
          <a:xfrm>
            <a:off x="1720103" y="131605"/>
            <a:ext cx="546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Or, it could have been worse…</a:t>
            </a:r>
          </a:p>
        </p:txBody>
      </p:sp>
      <p:sp>
        <p:nvSpPr>
          <p:cNvPr id="7" name="הסבר אליפטי 6"/>
          <p:cNvSpPr/>
          <p:nvPr/>
        </p:nvSpPr>
        <p:spPr>
          <a:xfrm>
            <a:off x="6477000" y="3886201"/>
            <a:ext cx="3962400" cy="1905000"/>
          </a:xfrm>
          <a:prstGeom prst="wedgeEllipseCallout">
            <a:avLst>
              <a:gd name="adj1" fmla="val -48147"/>
              <a:gd name="adj2" fmla="val 70048"/>
            </a:avLst>
          </a:prstGeom>
          <a:solidFill>
            <a:srgbClr val="2374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6877597" y="4125086"/>
            <a:ext cx="3313416" cy="1323439"/>
          </a:xfrm>
        </p:spPr>
        <p:txBody>
          <a:bodyPr wrap="square" rtlCol="1" anchor="t" anchorCtr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Sorry Carol, you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are too tired to drive now. Please rest or get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some</a:t>
            </a:r>
            <a:r>
              <a:rPr lang="he-IL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coffee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מציין מיקום של תאריך 3">
            <a:extLst>
              <a:ext uri="{FF2B5EF4-FFF2-40B4-BE49-F238E27FC236}">
                <a16:creationId xmlns:a16="http://schemas.microsoft.com/office/drawing/2014/main" xmlns="" id="{A35C1C97-4E66-47D5-84A2-BDB6E3D31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7" name="מציין מיקום של מספר שקופית 5">
            <a:extLst>
              <a:ext uri="{FF2B5EF4-FFF2-40B4-BE49-F238E27FC236}">
                <a16:creationId xmlns:a16="http://schemas.microsoft.com/office/drawing/2014/main" xmlns="" id="{D85C0348-6B5D-4063-ACE8-9A565B0EF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6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990600" y="457200"/>
            <a:ext cx="9829800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25344" y="457200"/>
            <a:ext cx="9671255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243788" y="380999"/>
            <a:ext cx="9805211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638688" y="605319"/>
            <a:ext cx="9010650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Who We Are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22" name="מציין מיקום של כותרת תחתונה 4">
            <a:extLst>
              <a:ext uri="{FF2B5EF4-FFF2-40B4-BE49-F238E27FC236}">
                <a16:creationId xmlns:a16="http://schemas.microsoft.com/office/drawing/2014/main" xmlns="" id="{31A22D98-4F03-4511-B7B2-F1EB99824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23" name="מציין מיקום של תאריך 3">
            <a:extLst>
              <a:ext uri="{FF2B5EF4-FFF2-40B4-BE49-F238E27FC236}">
                <a16:creationId xmlns:a16="http://schemas.microsoft.com/office/drawing/2014/main" xmlns="" id="{222F2A04-943C-42DC-82FC-49A5B9311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24" name="מציין מיקום של מספר שקופית 5">
            <a:extLst>
              <a:ext uri="{FF2B5EF4-FFF2-40B4-BE49-F238E27FC236}">
                <a16:creationId xmlns:a16="http://schemas.microsoft.com/office/drawing/2014/main" xmlns="" id="{FA76079B-57E7-49A0-835F-4751EE82E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8E792D-2E00-422C-8F2F-D19ACDF6B61E}"/>
              </a:ext>
            </a:extLst>
          </p:cNvPr>
          <p:cNvSpPr txBox="1"/>
          <p:nvPr/>
        </p:nvSpPr>
        <p:spPr>
          <a:xfrm>
            <a:off x="1121228" y="1730741"/>
            <a:ext cx="9927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MBT is developing the most advanced voice-based biometric authentication technology</a:t>
            </a:r>
          </a:p>
          <a:p>
            <a:pPr marL="28575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Combined with other techniques, we provide the strongest possible multifactor biometric protection and authentication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CF6F24-E2C5-44DD-BBD5-30D38CBC0352}"/>
              </a:ext>
            </a:extLst>
          </p:cNvPr>
          <p:cNvSpPr txBox="1"/>
          <p:nvPr/>
        </p:nvSpPr>
        <p:spPr>
          <a:xfrm>
            <a:off x="1121229" y="3429000"/>
            <a:ext cx="80989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mission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 the ultimate protection for people, assets and data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vision </a:t>
            </a:r>
          </a:p>
          <a:p>
            <a:pPr marL="342900" indent="-34290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Become the leading global provider of multifactor biometric authentication solutions</a:t>
            </a:r>
          </a:p>
          <a:p>
            <a:pPr marL="28575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396302"/>
            <a:ext cx="17526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990600" y="457200"/>
            <a:ext cx="9829800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25344" y="457200"/>
            <a:ext cx="9671255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243788" y="380999"/>
            <a:ext cx="9805211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638688" y="605319"/>
            <a:ext cx="9010650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The Team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7" name="מציין מיקום של כותרת תחתונה 4">
            <a:extLst>
              <a:ext uri="{FF2B5EF4-FFF2-40B4-BE49-F238E27FC236}">
                <a16:creationId xmlns:a16="http://schemas.microsoft.com/office/drawing/2014/main" xmlns="" id="{B68497F0-A26D-478D-9635-0720003DC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8" name="מציין מיקום של תאריך 3">
            <a:extLst>
              <a:ext uri="{FF2B5EF4-FFF2-40B4-BE49-F238E27FC236}">
                <a16:creationId xmlns:a16="http://schemas.microsoft.com/office/drawing/2014/main" xmlns="" id="{D08C3CE2-F0B3-4173-A28E-B409D8379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9" name="מציין מיקום של מספר שקופית 5">
            <a:extLst>
              <a:ext uri="{FF2B5EF4-FFF2-40B4-BE49-F238E27FC236}">
                <a16:creationId xmlns:a16="http://schemas.microsoft.com/office/drawing/2014/main" xmlns="" id="{9054EC25-1EDE-429C-A923-3FD1ED04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="" xmlns:a16="http://schemas.microsoft.com/office/drawing/2014/main" id="{2CB20189-B718-48EB-B685-998F7D9D12DC}"/>
              </a:ext>
            </a:extLst>
          </p:cNvPr>
          <p:cNvSpPr txBox="1">
            <a:spLocks/>
          </p:cNvSpPr>
          <p:nvPr/>
        </p:nvSpPr>
        <p:spPr>
          <a:xfrm flipH="1">
            <a:off x="761999" y="3733800"/>
            <a:ext cx="4869926" cy="2092881"/>
          </a:xfrm>
          <a:prstGeom prst="rect">
            <a:avLst/>
          </a:prstGeom>
          <a:ln w="28575">
            <a:noFill/>
          </a:ln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Eddi Nevoani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Founder &amp; CEO</a:t>
            </a:r>
          </a:p>
          <a:p>
            <a:pPr algn="ctr" rtl="0">
              <a:lnSpc>
                <a:spcPct val="100000"/>
              </a:lnSpc>
            </a:pP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B.Sc. Computer Sciences (Haifa U.). Experienced in hi-tech management and software development. Fluent in various software tools and languages. </a:t>
            </a:r>
          </a:p>
        </p:txBody>
      </p:sp>
      <p:sp>
        <p:nvSpPr>
          <p:cNvPr id="16" name="כותרת 1">
            <a:extLst>
              <a:ext uri="{FF2B5EF4-FFF2-40B4-BE49-F238E27FC236}">
                <a16:creationId xmlns="" xmlns:a16="http://schemas.microsoft.com/office/drawing/2014/main" id="{1EFAB51D-D47B-4A66-A927-B7329E9B7A8C}"/>
              </a:ext>
            </a:extLst>
          </p:cNvPr>
          <p:cNvSpPr txBox="1">
            <a:spLocks/>
          </p:cNvSpPr>
          <p:nvPr/>
        </p:nvSpPr>
        <p:spPr>
          <a:xfrm flipH="1">
            <a:off x="6248789" y="3746864"/>
            <a:ext cx="4869926" cy="2092881"/>
          </a:xfrm>
          <a:prstGeom prst="rect">
            <a:avLst/>
          </a:prstGeom>
          <a:ln w="28575">
            <a:noFill/>
          </a:ln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Ofer Atzmon</a:t>
            </a:r>
          </a:p>
          <a:p>
            <a:pPr algn="ctr" rtl="0">
              <a:lnSpc>
                <a:spcPct val="100000"/>
              </a:lnSpc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Business Development</a:t>
            </a:r>
          </a:p>
          <a:p>
            <a:pPr algn="ctr" rtl="0">
              <a:lnSpc>
                <a:spcPct val="100000"/>
              </a:lnSpc>
            </a:pPr>
            <a:endParaRPr lang="en-US" sz="14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en-US" sz="18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B.Sc. electronics engineering (TAU). Highly experienced in international business development, marketing and sales of hi-tech solutions.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BAC9E1D5-8B97-4076-A4F0-F70954116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162" y="1600199"/>
            <a:ext cx="1535180" cy="2156971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="" xmlns:a16="http://schemas.microsoft.com/office/drawing/2014/main" id="{C197B484-0DD3-43E8-85A0-1C924E687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34" y="1555439"/>
            <a:ext cx="1544657" cy="21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914400" y="380999"/>
            <a:ext cx="10363200" cy="935533"/>
            <a:chOff x="4191000" y="380999"/>
            <a:chExt cx="7543800" cy="935533"/>
          </a:xfrm>
        </p:grpSpPr>
        <p:sp>
          <p:nvSpPr>
            <p:cNvPr id="9" name="מלבן מעוגל 8"/>
            <p:cNvSpPr/>
            <p:nvPr/>
          </p:nvSpPr>
          <p:spPr>
            <a:xfrm rot="10800000">
              <a:off x="4191000" y="457201"/>
              <a:ext cx="7315200" cy="859331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מלבן מעוגל 6"/>
            <p:cNvSpPr/>
            <p:nvPr/>
          </p:nvSpPr>
          <p:spPr>
            <a:xfrm rot="10800000">
              <a:off x="4385187" y="457200"/>
              <a:ext cx="7197213" cy="783128"/>
            </a:xfrm>
            <a:prstGeom prst="roundRect">
              <a:avLst/>
            </a:prstGeom>
            <a:solidFill>
              <a:srgbClr val="2374A5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מעוגל 9"/>
            <p:cNvSpPr/>
            <p:nvPr/>
          </p:nvSpPr>
          <p:spPr>
            <a:xfrm rot="10800000">
              <a:off x="4437899" y="380999"/>
              <a:ext cx="7296901" cy="859330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4629538" y="605319"/>
              <a:ext cx="6705600" cy="547586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ts val="3400"/>
                </a:lnSpc>
              </a:pPr>
              <a:r>
                <a:rPr lang="en-US" sz="3600" dirty="0">
                  <a:latin typeface="Verdana" panose="020B0604030504040204" pitchFamily="34" charset="0"/>
                  <a:ea typeface="Verdana" panose="020B0604030504040204" pitchFamily="34" charset="0"/>
                </a:rPr>
                <a:t>MBT – The X-Factor</a:t>
              </a:r>
              <a:endPara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26" name="מציין מיקום של כותרת תחתונה 4">
            <a:extLst>
              <a:ext uri="{FF2B5EF4-FFF2-40B4-BE49-F238E27FC236}">
                <a16:creationId xmlns:a16="http://schemas.microsoft.com/office/drawing/2014/main" xmlns="" id="{608E5D19-4028-470B-81DA-B9B1D095A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27" name="מציין מיקום של תאריך 3">
            <a:extLst>
              <a:ext uri="{FF2B5EF4-FFF2-40B4-BE49-F238E27FC236}">
                <a16:creationId xmlns:a16="http://schemas.microsoft.com/office/drawing/2014/main" xmlns="" id="{BD4E9778-25D6-4ED1-A3FC-61681A205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28" name="מציין מיקום של מספר שקופית 5">
            <a:extLst>
              <a:ext uri="{FF2B5EF4-FFF2-40B4-BE49-F238E27FC236}">
                <a16:creationId xmlns:a16="http://schemas.microsoft.com/office/drawing/2014/main" xmlns="" id="{D54592BA-5F0D-4FFD-AF04-046F0E573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91" y="1410396"/>
            <a:ext cx="2647778" cy="264777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99" y="2731726"/>
            <a:ext cx="2647778" cy="264777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49" y="4053056"/>
            <a:ext cx="2647778" cy="264777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12" y="2731726"/>
            <a:ext cx="2647778" cy="2647778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59" y="2815942"/>
            <a:ext cx="2416601" cy="2416601"/>
          </a:xfrm>
          <a:prstGeom prst="rect">
            <a:avLst/>
          </a:prstGeom>
          <a:effectLst>
            <a:glow rad="76200">
              <a:schemeClr val="bg1">
                <a:alpha val="16000"/>
              </a:schemeClr>
            </a:glow>
          </a:effectLst>
        </p:spPr>
      </p:pic>
      <p:sp>
        <p:nvSpPr>
          <p:cNvPr id="35" name="כותרת 1"/>
          <p:cNvSpPr txBox="1">
            <a:spLocks/>
          </p:cNvSpPr>
          <p:nvPr/>
        </p:nvSpPr>
        <p:spPr>
          <a:xfrm flipH="1">
            <a:off x="4971662" y="4190015"/>
            <a:ext cx="1600200" cy="7078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ct val="100000"/>
              </a:lnSpc>
              <a:spcAft>
                <a:spcPts val="2400"/>
              </a:spcAft>
            </a:pPr>
            <a:r>
              <a:rPr lang="en-US" sz="2000" dirty="0">
                <a:solidFill>
                  <a:srgbClr val="0D2A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you feel</a:t>
            </a:r>
          </a:p>
        </p:txBody>
      </p:sp>
      <p:pic>
        <p:nvPicPr>
          <p:cNvPr id="36" name="תמונה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06" y="3512733"/>
            <a:ext cx="1905000" cy="578970"/>
          </a:xfrm>
          <a:prstGeom prst="rect">
            <a:avLst/>
          </a:prstGeom>
        </p:spPr>
      </p:pic>
      <p:grpSp>
        <p:nvGrpSpPr>
          <p:cNvPr id="37" name="קבוצה 36"/>
          <p:cNvGrpSpPr/>
          <p:nvPr/>
        </p:nvGrpSpPr>
        <p:grpSpPr>
          <a:xfrm>
            <a:off x="6838562" y="3359565"/>
            <a:ext cx="1524000" cy="1235631"/>
            <a:chOff x="6838562" y="3230690"/>
            <a:chExt cx="1524000" cy="1235631"/>
          </a:xfrm>
        </p:grpSpPr>
        <p:sp>
          <p:nvSpPr>
            <p:cNvPr id="38" name="כותרת 1"/>
            <p:cNvSpPr txBox="1">
              <a:spLocks/>
            </p:cNvSpPr>
            <p:nvPr/>
          </p:nvSpPr>
          <p:spPr>
            <a:xfrm flipH="1">
              <a:off x="6838562" y="3819990"/>
              <a:ext cx="1524000" cy="646331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ct val="100000"/>
                </a:lnSpc>
                <a:spcAft>
                  <a:spcPts val="2400"/>
                </a:spcAft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Something you have</a:t>
              </a:r>
            </a:p>
          </p:txBody>
        </p:sp>
        <p:pic>
          <p:nvPicPr>
            <p:cNvPr id="39" name="תמונה 3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970" y="3230690"/>
              <a:ext cx="601027" cy="549876"/>
            </a:xfrm>
            <a:prstGeom prst="rect">
              <a:avLst/>
            </a:prstGeom>
          </p:spPr>
        </p:pic>
      </p:grpSp>
      <p:grpSp>
        <p:nvGrpSpPr>
          <p:cNvPr id="40" name="קבוצה 39"/>
          <p:cNvGrpSpPr/>
          <p:nvPr/>
        </p:nvGrpSpPr>
        <p:grpSpPr>
          <a:xfrm>
            <a:off x="3180962" y="3473397"/>
            <a:ext cx="1524000" cy="1121799"/>
            <a:chOff x="3180962" y="3344522"/>
            <a:chExt cx="1524000" cy="1121799"/>
          </a:xfrm>
        </p:grpSpPr>
        <p:sp>
          <p:nvSpPr>
            <p:cNvPr id="41" name="כותרת 1"/>
            <p:cNvSpPr txBox="1">
              <a:spLocks/>
            </p:cNvSpPr>
            <p:nvPr/>
          </p:nvSpPr>
          <p:spPr>
            <a:xfrm flipH="1">
              <a:off x="3180962" y="3819990"/>
              <a:ext cx="1524000" cy="646331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ct val="100000"/>
                </a:lnSpc>
                <a:spcAft>
                  <a:spcPts val="2400"/>
                </a:spcAft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Something you know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79285" y="3344522"/>
              <a:ext cx="906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***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4843848" y="5373469"/>
            <a:ext cx="2269630" cy="646331"/>
            <a:chOff x="4843848" y="5193210"/>
            <a:chExt cx="2269630" cy="646331"/>
          </a:xfrm>
        </p:grpSpPr>
        <p:sp>
          <p:nvSpPr>
            <p:cNvPr id="44" name="כותרת 1"/>
            <p:cNvSpPr txBox="1">
              <a:spLocks/>
            </p:cNvSpPr>
            <p:nvPr/>
          </p:nvSpPr>
          <p:spPr>
            <a:xfrm flipH="1">
              <a:off x="5494616" y="5193210"/>
              <a:ext cx="1618862" cy="646331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rtl="0">
                <a:lnSpc>
                  <a:spcPct val="100000"/>
                </a:lnSpc>
                <a:spcAft>
                  <a:spcPts val="2400"/>
                </a:spcAft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Somewhere you are</a:t>
              </a:r>
            </a:p>
          </p:txBody>
        </p:sp>
        <p:pic>
          <p:nvPicPr>
            <p:cNvPr id="45" name="תמונה 4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48" y="5254527"/>
              <a:ext cx="585014" cy="585014"/>
            </a:xfrm>
            <a:prstGeom prst="rect">
              <a:avLst/>
            </a:prstGeom>
          </p:spPr>
        </p:pic>
      </p:grpSp>
      <p:grpSp>
        <p:nvGrpSpPr>
          <p:cNvPr id="46" name="קבוצה 45"/>
          <p:cNvGrpSpPr/>
          <p:nvPr/>
        </p:nvGrpSpPr>
        <p:grpSpPr>
          <a:xfrm>
            <a:off x="4885908" y="1944469"/>
            <a:ext cx="2124492" cy="646331"/>
            <a:chOff x="4905908" y="1967009"/>
            <a:chExt cx="2124492" cy="646331"/>
          </a:xfrm>
        </p:grpSpPr>
        <p:sp>
          <p:nvSpPr>
            <p:cNvPr id="47" name="כותרת 1"/>
            <p:cNvSpPr txBox="1">
              <a:spLocks/>
            </p:cNvSpPr>
            <p:nvPr/>
          </p:nvSpPr>
          <p:spPr>
            <a:xfrm flipH="1">
              <a:off x="5506400" y="1967009"/>
              <a:ext cx="1524000" cy="646331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rtl="0">
                <a:lnSpc>
                  <a:spcPct val="100000"/>
                </a:lnSpc>
                <a:spcAft>
                  <a:spcPts val="1200"/>
                </a:spcAft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Something you are</a:t>
              </a:r>
            </a:p>
          </p:txBody>
        </p:sp>
        <p:pic>
          <p:nvPicPr>
            <p:cNvPr id="48" name="תמונה 4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908" y="1978573"/>
              <a:ext cx="460894" cy="627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8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472440" y="1447800"/>
            <a:ext cx="11247120" cy="3352800"/>
          </a:xfrm>
          <a:prstGeom prst="roundRect">
            <a:avLst>
              <a:gd name="adj" fmla="val 394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1295401" y="380999"/>
            <a:ext cx="9738400" cy="935533"/>
            <a:chOff x="1066800" y="380999"/>
            <a:chExt cx="7543800" cy="935533"/>
          </a:xfrm>
        </p:grpSpPr>
        <p:sp>
          <p:nvSpPr>
            <p:cNvPr id="9" name="מלבן מעוגל 8"/>
            <p:cNvSpPr/>
            <p:nvPr/>
          </p:nvSpPr>
          <p:spPr>
            <a:xfrm rot="10800000">
              <a:off x="1066800" y="457201"/>
              <a:ext cx="7315200" cy="859331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מלבן מעוגל 6"/>
            <p:cNvSpPr/>
            <p:nvPr/>
          </p:nvSpPr>
          <p:spPr>
            <a:xfrm rot="10800000">
              <a:off x="1260987" y="457200"/>
              <a:ext cx="7197213" cy="783128"/>
            </a:xfrm>
            <a:prstGeom prst="roundRect">
              <a:avLst/>
            </a:prstGeom>
            <a:solidFill>
              <a:srgbClr val="2374A5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מלבן מעוגל 9"/>
            <p:cNvSpPr/>
            <p:nvPr/>
          </p:nvSpPr>
          <p:spPr>
            <a:xfrm rot="10800000">
              <a:off x="1313699" y="380999"/>
              <a:ext cx="7296901" cy="859330"/>
            </a:xfrm>
            <a:prstGeom prst="roundRect">
              <a:avLst/>
            </a:prstGeom>
            <a:solidFill>
              <a:srgbClr val="2374A5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כותרת 1"/>
            <p:cNvSpPr txBox="1">
              <a:spLocks/>
            </p:cNvSpPr>
            <p:nvPr/>
          </p:nvSpPr>
          <p:spPr>
            <a:xfrm flipH="1">
              <a:off x="1505338" y="605319"/>
              <a:ext cx="6705600" cy="547586"/>
            </a:xfrm>
            <a:prstGeom prst="rect">
              <a:avLst/>
            </a:prstGeom>
          </p:spPr>
          <p:txBody>
            <a:bodyPr vert="horz" wrap="square" lIns="91440" tIns="45720" rIns="91440" bIns="45720" rtlCol="1" anchor="t" anchorCtr="0">
              <a:spAutoFit/>
            </a:bodyPr>
            <a:lstStyle>
              <a:lvl1pPr algn="r" defTabSz="914400" rtl="1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rtl="0">
                <a:lnSpc>
                  <a:spcPts val="3400"/>
                </a:lnSpc>
              </a:pPr>
              <a:r>
                <a:rPr lang="en-US" sz="3600" dirty="0">
                  <a:latin typeface="Verdana" panose="020B0604030504040204" pitchFamily="34" charset="0"/>
                  <a:ea typeface="Verdana" panose="020B0604030504040204" pitchFamily="34" charset="0"/>
                </a:rPr>
                <a:t>How it Works</a:t>
              </a:r>
              <a:endPara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ongolian Baiti" panose="03000500000000000000" pitchFamily="66" charset="0"/>
              </a:endParaRP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530269" y="1616588"/>
            <a:ext cx="11052131" cy="2986489"/>
            <a:chOff x="136067" y="1991057"/>
            <a:chExt cx="11052131" cy="2986489"/>
          </a:xfrm>
        </p:grpSpPr>
        <p:cxnSp>
          <p:nvCxnSpPr>
            <p:cNvPr id="39" name="Straight Arrow Connector 43">
              <a:extLst>
                <a:ext uri="{FF2B5EF4-FFF2-40B4-BE49-F238E27FC236}">
                  <a16:creationId xmlns:a16="http://schemas.microsoft.com/office/drawing/2014/main" xmlns="" id="{6A65F75F-75F7-496B-9230-DE50397C861E}"/>
                </a:ext>
              </a:extLst>
            </p:cNvPr>
            <p:cNvCxnSpPr>
              <a:cxnSpLocks/>
            </p:cNvCxnSpPr>
            <p:nvPr/>
          </p:nvCxnSpPr>
          <p:spPr>
            <a:xfrm>
              <a:off x="10124910" y="3490601"/>
              <a:ext cx="553646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Process 41">
              <a:extLst>
                <a:ext uri="{FF2B5EF4-FFF2-40B4-BE49-F238E27FC236}">
                  <a16:creationId xmlns:a16="http://schemas.microsoft.com/office/drawing/2014/main" xmlns="" id="{C9ECBD83-4D84-4F76-948A-7E52010D8E0A}"/>
                </a:ext>
              </a:extLst>
            </p:cNvPr>
            <p:cNvSpPr/>
            <p:nvPr/>
          </p:nvSpPr>
          <p:spPr>
            <a:xfrm>
              <a:off x="5239484" y="1991057"/>
              <a:ext cx="1938543" cy="2710362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xmlns="" id="{2E9D7D45-1EEC-4747-8BD6-461DE85C6E74}"/>
                </a:ext>
              </a:extLst>
            </p:cNvPr>
            <p:cNvSpPr/>
            <p:nvPr/>
          </p:nvSpPr>
          <p:spPr>
            <a:xfrm>
              <a:off x="2473222" y="2612571"/>
              <a:ext cx="1018469" cy="1375954"/>
            </a:xfrm>
            <a:prstGeom prst="rect">
              <a:avLst/>
            </a:prstGeom>
            <a:solidFill>
              <a:srgbClr val="E1FFE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Pre-processing &amp; S/N Enhancement</a:t>
              </a: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B78920F-51E6-4774-A193-CA02E1FC0E97}"/>
                </a:ext>
              </a:extLst>
            </p:cNvPr>
            <p:cNvSpPr/>
            <p:nvPr/>
          </p:nvSpPr>
          <p:spPr>
            <a:xfrm>
              <a:off x="7538578" y="2963045"/>
              <a:ext cx="987935" cy="684563"/>
            </a:xfrm>
            <a:prstGeom prst="rect">
              <a:avLst/>
            </a:prstGeom>
            <a:solidFill>
              <a:srgbClr val="E1FFE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Template Generator</a:t>
              </a: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xmlns="" id="{73AC7025-60BB-433F-A309-8757317ACF59}"/>
                </a:ext>
              </a:extLst>
            </p:cNvPr>
            <p:cNvSpPr/>
            <p:nvPr/>
          </p:nvSpPr>
          <p:spPr>
            <a:xfrm>
              <a:off x="3870580" y="2963045"/>
              <a:ext cx="1018469" cy="677138"/>
            </a:xfrm>
            <a:prstGeom prst="rect">
              <a:avLst/>
            </a:prstGeom>
            <a:solidFill>
              <a:srgbClr val="E1FFE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Feature Extractor</a:t>
              </a:r>
            </a:p>
          </p:txBody>
        </p:sp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xmlns="" id="{7DFC38F8-2D95-4F01-B2AE-AE8BDA6F2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bg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792" y="3042225"/>
              <a:ext cx="723358" cy="7233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xmlns="" id="{A5662E1C-C48E-4776-8F5F-501121D0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067" y="2551614"/>
              <a:ext cx="1123522" cy="11188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Flowchart: Extract 14">
              <a:extLst>
                <a:ext uri="{FF2B5EF4-FFF2-40B4-BE49-F238E27FC236}">
                  <a16:creationId xmlns:a16="http://schemas.microsoft.com/office/drawing/2014/main" xmlns="" id="{B25625A1-445E-4557-8E07-623B79E405CD}"/>
                </a:ext>
              </a:extLst>
            </p:cNvPr>
            <p:cNvSpPr/>
            <p:nvPr/>
          </p:nvSpPr>
          <p:spPr>
            <a:xfrm rot="5400000">
              <a:off x="9012353" y="2777012"/>
              <a:ext cx="1196037" cy="1418579"/>
            </a:xfrm>
            <a:prstGeom prst="flowChartExtra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l"/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0" descr="Heartbeat">
              <a:extLst>
                <a:ext uri="{FF2B5EF4-FFF2-40B4-BE49-F238E27FC236}">
                  <a16:creationId xmlns:a16="http://schemas.microsoft.com/office/drawing/2014/main" xmlns="" id="{CCBDD4EC-D6CD-4E8F-8864-1742D7C6D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02489" y="2830292"/>
              <a:ext cx="606262" cy="914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Graphic 50" descr="Unlock">
              <a:extLst>
                <a:ext uri="{FF2B5EF4-FFF2-40B4-BE49-F238E27FC236}">
                  <a16:creationId xmlns:a16="http://schemas.microsoft.com/office/drawing/2014/main" xmlns="" id="{3D3B2A16-3432-41B7-8948-28A2932E4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1152" y="2965200"/>
              <a:ext cx="484359" cy="4843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Graphic 51" descr="Lock">
              <a:extLst>
                <a:ext uri="{FF2B5EF4-FFF2-40B4-BE49-F238E27FC236}">
                  <a16:creationId xmlns:a16="http://schemas.microsoft.com/office/drawing/2014/main" xmlns="" id="{57E76CED-F79B-441A-8595-36CC4031D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703839" y="3428294"/>
              <a:ext cx="484359" cy="484359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5" name="Straight Connector 53">
              <a:extLst>
                <a:ext uri="{FF2B5EF4-FFF2-40B4-BE49-F238E27FC236}">
                  <a16:creationId xmlns:a16="http://schemas.microsoft.com/office/drawing/2014/main" xmlns="" id="{B0549A11-63E0-4AA4-80A8-740A4FF5A3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9599" y="3324901"/>
              <a:ext cx="365756" cy="34356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56">
              <a:extLst>
                <a:ext uri="{FF2B5EF4-FFF2-40B4-BE49-F238E27FC236}">
                  <a16:creationId xmlns:a16="http://schemas.microsoft.com/office/drawing/2014/main" xmlns="" id="{FAD1FA54-9E95-4478-B145-D839021EE2EF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>
              <a:off x="3491691" y="3300548"/>
              <a:ext cx="378889" cy="106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58">
              <a:extLst>
                <a:ext uri="{FF2B5EF4-FFF2-40B4-BE49-F238E27FC236}">
                  <a16:creationId xmlns:a16="http://schemas.microsoft.com/office/drawing/2014/main" xmlns="" id="{8C128A93-6F5F-48C7-AAE2-8E8B7D200048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1927992" y="3296618"/>
              <a:ext cx="545230" cy="393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FAD04BF-4135-4CD1-95B3-FEF4A00ED499}"/>
                </a:ext>
              </a:extLst>
            </p:cNvPr>
            <p:cNvSpPr txBox="1"/>
            <p:nvPr/>
          </p:nvSpPr>
          <p:spPr>
            <a:xfrm>
              <a:off x="5384265" y="3932498"/>
              <a:ext cx="1606321" cy="411257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2865744511">
                    <a:custGeom>
                      <a:avLst/>
                      <a:gdLst>
                        <a:gd name="connsiteX0" fmla="*/ 0 w 1821396"/>
                        <a:gd name="connsiteY0" fmla="*/ 0 h 830997"/>
                        <a:gd name="connsiteX1" fmla="*/ 607132 w 1821396"/>
                        <a:gd name="connsiteY1" fmla="*/ 0 h 830997"/>
                        <a:gd name="connsiteX2" fmla="*/ 1177836 w 1821396"/>
                        <a:gd name="connsiteY2" fmla="*/ 0 h 830997"/>
                        <a:gd name="connsiteX3" fmla="*/ 1821396 w 1821396"/>
                        <a:gd name="connsiteY3" fmla="*/ 0 h 830997"/>
                        <a:gd name="connsiteX4" fmla="*/ 1821396 w 1821396"/>
                        <a:gd name="connsiteY4" fmla="*/ 407189 h 830997"/>
                        <a:gd name="connsiteX5" fmla="*/ 1821396 w 1821396"/>
                        <a:gd name="connsiteY5" fmla="*/ 830997 h 830997"/>
                        <a:gd name="connsiteX6" fmla="*/ 1268906 w 1821396"/>
                        <a:gd name="connsiteY6" fmla="*/ 830997 h 830997"/>
                        <a:gd name="connsiteX7" fmla="*/ 679988 w 1821396"/>
                        <a:gd name="connsiteY7" fmla="*/ 830997 h 830997"/>
                        <a:gd name="connsiteX8" fmla="*/ 0 w 1821396"/>
                        <a:gd name="connsiteY8" fmla="*/ 830997 h 830997"/>
                        <a:gd name="connsiteX9" fmla="*/ 0 w 1821396"/>
                        <a:gd name="connsiteY9" fmla="*/ 415499 h 830997"/>
                        <a:gd name="connsiteX10" fmla="*/ 0 w 1821396"/>
                        <a:gd name="connsiteY10" fmla="*/ 0 h 8309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21396" h="830997" fill="none" extrusionOk="0">
                          <a:moveTo>
                            <a:pt x="0" y="0"/>
                          </a:moveTo>
                          <a:cubicBezTo>
                            <a:pt x="127357" y="-9391"/>
                            <a:pt x="366411" y="-29668"/>
                            <a:pt x="607132" y="0"/>
                          </a:cubicBezTo>
                          <a:cubicBezTo>
                            <a:pt x="847853" y="29668"/>
                            <a:pt x="1037417" y="-24118"/>
                            <a:pt x="1177836" y="0"/>
                          </a:cubicBezTo>
                          <a:cubicBezTo>
                            <a:pt x="1318255" y="24118"/>
                            <a:pt x="1523034" y="10050"/>
                            <a:pt x="1821396" y="0"/>
                          </a:cubicBezTo>
                          <a:cubicBezTo>
                            <a:pt x="1836598" y="184538"/>
                            <a:pt x="1801202" y="316532"/>
                            <a:pt x="1821396" y="407189"/>
                          </a:cubicBezTo>
                          <a:cubicBezTo>
                            <a:pt x="1841590" y="497846"/>
                            <a:pt x="1823120" y="639022"/>
                            <a:pt x="1821396" y="830997"/>
                          </a:cubicBezTo>
                          <a:cubicBezTo>
                            <a:pt x="1669014" y="855273"/>
                            <a:pt x="1491558" y="838798"/>
                            <a:pt x="1268906" y="830997"/>
                          </a:cubicBezTo>
                          <a:cubicBezTo>
                            <a:pt x="1046254" y="823197"/>
                            <a:pt x="960305" y="853776"/>
                            <a:pt x="679988" y="830997"/>
                          </a:cubicBezTo>
                          <a:cubicBezTo>
                            <a:pt x="399671" y="808218"/>
                            <a:pt x="284288" y="833922"/>
                            <a:pt x="0" y="830997"/>
                          </a:cubicBezTo>
                          <a:cubicBezTo>
                            <a:pt x="-5670" y="683690"/>
                            <a:pt x="10743" y="581598"/>
                            <a:pt x="0" y="415499"/>
                          </a:cubicBezTo>
                          <a:cubicBezTo>
                            <a:pt x="-10743" y="249400"/>
                            <a:pt x="13196" y="200472"/>
                            <a:pt x="0" y="0"/>
                          </a:cubicBezTo>
                          <a:close/>
                        </a:path>
                        <a:path w="1821396" h="830997" stroke="0" extrusionOk="0">
                          <a:moveTo>
                            <a:pt x="0" y="0"/>
                          </a:moveTo>
                          <a:cubicBezTo>
                            <a:pt x="283514" y="24116"/>
                            <a:pt x="451973" y="-23526"/>
                            <a:pt x="607132" y="0"/>
                          </a:cubicBezTo>
                          <a:cubicBezTo>
                            <a:pt x="762291" y="23526"/>
                            <a:pt x="971778" y="-14689"/>
                            <a:pt x="1177836" y="0"/>
                          </a:cubicBezTo>
                          <a:cubicBezTo>
                            <a:pt x="1383894" y="14689"/>
                            <a:pt x="1562081" y="-22869"/>
                            <a:pt x="1821396" y="0"/>
                          </a:cubicBezTo>
                          <a:cubicBezTo>
                            <a:pt x="1833962" y="107726"/>
                            <a:pt x="1802571" y="260934"/>
                            <a:pt x="1821396" y="415499"/>
                          </a:cubicBezTo>
                          <a:cubicBezTo>
                            <a:pt x="1840221" y="570064"/>
                            <a:pt x="1815724" y="711668"/>
                            <a:pt x="1821396" y="830997"/>
                          </a:cubicBezTo>
                          <a:cubicBezTo>
                            <a:pt x="1654585" y="835287"/>
                            <a:pt x="1411160" y="848524"/>
                            <a:pt x="1214264" y="830997"/>
                          </a:cubicBezTo>
                          <a:cubicBezTo>
                            <a:pt x="1017368" y="813470"/>
                            <a:pt x="793180" y="833852"/>
                            <a:pt x="588918" y="830997"/>
                          </a:cubicBezTo>
                          <a:cubicBezTo>
                            <a:pt x="384656" y="828142"/>
                            <a:pt x="120261" y="845898"/>
                            <a:pt x="0" y="830997"/>
                          </a:cubicBezTo>
                          <a:cubicBezTo>
                            <a:pt x="4198" y="732536"/>
                            <a:pt x="-12616" y="498875"/>
                            <a:pt x="0" y="415499"/>
                          </a:cubicBezTo>
                          <a:cubicBezTo>
                            <a:pt x="12616" y="332123"/>
                            <a:pt x="2176" y="17835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Personality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</a:p>
          </p:txBody>
        </p:sp>
        <p:cxnSp>
          <p:nvCxnSpPr>
            <p:cNvPr id="29" name="Straight Arrow Connector 33">
              <a:extLst>
                <a:ext uri="{FF2B5EF4-FFF2-40B4-BE49-F238E27FC236}">
                  <a16:creationId xmlns:a16="http://schemas.microsoft.com/office/drawing/2014/main" xmlns="" id="{FB052557-38D4-4C65-9034-3A2E0A33C983}"/>
                </a:ext>
              </a:extLst>
            </p:cNvPr>
            <p:cNvCxnSpPr>
              <a:cxnSpLocks/>
            </p:cNvCxnSpPr>
            <p:nvPr/>
          </p:nvCxnSpPr>
          <p:spPr>
            <a:xfrm>
              <a:off x="4890993" y="3296618"/>
              <a:ext cx="351800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D240C9F-572B-4970-9C97-5ED2C2595852}"/>
                </a:ext>
              </a:extLst>
            </p:cNvPr>
            <p:cNvSpPr txBox="1"/>
            <p:nvPr/>
          </p:nvSpPr>
          <p:spPr>
            <a:xfrm>
              <a:off x="5392279" y="3194438"/>
              <a:ext cx="1598307" cy="411257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2865744511">
                    <a:custGeom>
                      <a:avLst/>
                      <a:gdLst>
                        <a:gd name="connsiteX0" fmla="*/ 0 w 1821396"/>
                        <a:gd name="connsiteY0" fmla="*/ 0 h 830997"/>
                        <a:gd name="connsiteX1" fmla="*/ 607132 w 1821396"/>
                        <a:gd name="connsiteY1" fmla="*/ 0 h 830997"/>
                        <a:gd name="connsiteX2" fmla="*/ 1177836 w 1821396"/>
                        <a:gd name="connsiteY2" fmla="*/ 0 h 830997"/>
                        <a:gd name="connsiteX3" fmla="*/ 1821396 w 1821396"/>
                        <a:gd name="connsiteY3" fmla="*/ 0 h 830997"/>
                        <a:gd name="connsiteX4" fmla="*/ 1821396 w 1821396"/>
                        <a:gd name="connsiteY4" fmla="*/ 407189 h 830997"/>
                        <a:gd name="connsiteX5" fmla="*/ 1821396 w 1821396"/>
                        <a:gd name="connsiteY5" fmla="*/ 830997 h 830997"/>
                        <a:gd name="connsiteX6" fmla="*/ 1268906 w 1821396"/>
                        <a:gd name="connsiteY6" fmla="*/ 830997 h 830997"/>
                        <a:gd name="connsiteX7" fmla="*/ 679988 w 1821396"/>
                        <a:gd name="connsiteY7" fmla="*/ 830997 h 830997"/>
                        <a:gd name="connsiteX8" fmla="*/ 0 w 1821396"/>
                        <a:gd name="connsiteY8" fmla="*/ 830997 h 830997"/>
                        <a:gd name="connsiteX9" fmla="*/ 0 w 1821396"/>
                        <a:gd name="connsiteY9" fmla="*/ 415499 h 830997"/>
                        <a:gd name="connsiteX10" fmla="*/ 0 w 1821396"/>
                        <a:gd name="connsiteY10" fmla="*/ 0 h 8309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21396" h="830997" fill="none" extrusionOk="0">
                          <a:moveTo>
                            <a:pt x="0" y="0"/>
                          </a:moveTo>
                          <a:cubicBezTo>
                            <a:pt x="127357" y="-9391"/>
                            <a:pt x="366411" y="-29668"/>
                            <a:pt x="607132" y="0"/>
                          </a:cubicBezTo>
                          <a:cubicBezTo>
                            <a:pt x="847853" y="29668"/>
                            <a:pt x="1037417" y="-24118"/>
                            <a:pt x="1177836" y="0"/>
                          </a:cubicBezTo>
                          <a:cubicBezTo>
                            <a:pt x="1318255" y="24118"/>
                            <a:pt x="1523034" y="10050"/>
                            <a:pt x="1821396" y="0"/>
                          </a:cubicBezTo>
                          <a:cubicBezTo>
                            <a:pt x="1836598" y="184538"/>
                            <a:pt x="1801202" y="316532"/>
                            <a:pt x="1821396" y="407189"/>
                          </a:cubicBezTo>
                          <a:cubicBezTo>
                            <a:pt x="1841590" y="497846"/>
                            <a:pt x="1823120" y="639022"/>
                            <a:pt x="1821396" y="830997"/>
                          </a:cubicBezTo>
                          <a:cubicBezTo>
                            <a:pt x="1669014" y="855273"/>
                            <a:pt x="1491558" y="838798"/>
                            <a:pt x="1268906" y="830997"/>
                          </a:cubicBezTo>
                          <a:cubicBezTo>
                            <a:pt x="1046254" y="823197"/>
                            <a:pt x="960305" y="853776"/>
                            <a:pt x="679988" y="830997"/>
                          </a:cubicBezTo>
                          <a:cubicBezTo>
                            <a:pt x="399671" y="808218"/>
                            <a:pt x="284288" y="833922"/>
                            <a:pt x="0" y="830997"/>
                          </a:cubicBezTo>
                          <a:cubicBezTo>
                            <a:pt x="-5670" y="683690"/>
                            <a:pt x="10743" y="581598"/>
                            <a:pt x="0" y="415499"/>
                          </a:cubicBezTo>
                          <a:cubicBezTo>
                            <a:pt x="-10743" y="249400"/>
                            <a:pt x="13196" y="200472"/>
                            <a:pt x="0" y="0"/>
                          </a:cubicBezTo>
                          <a:close/>
                        </a:path>
                        <a:path w="1821396" h="830997" stroke="0" extrusionOk="0">
                          <a:moveTo>
                            <a:pt x="0" y="0"/>
                          </a:moveTo>
                          <a:cubicBezTo>
                            <a:pt x="283514" y="24116"/>
                            <a:pt x="451973" y="-23526"/>
                            <a:pt x="607132" y="0"/>
                          </a:cubicBezTo>
                          <a:cubicBezTo>
                            <a:pt x="762291" y="23526"/>
                            <a:pt x="971778" y="-14689"/>
                            <a:pt x="1177836" y="0"/>
                          </a:cubicBezTo>
                          <a:cubicBezTo>
                            <a:pt x="1383894" y="14689"/>
                            <a:pt x="1562081" y="-22869"/>
                            <a:pt x="1821396" y="0"/>
                          </a:cubicBezTo>
                          <a:cubicBezTo>
                            <a:pt x="1833962" y="107726"/>
                            <a:pt x="1802571" y="260934"/>
                            <a:pt x="1821396" y="415499"/>
                          </a:cubicBezTo>
                          <a:cubicBezTo>
                            <a:pt x="1840221" y="570064"/>
                            <a:pt x="1815724" y="711668"/>
                            <a:pt x="1821396" y="830997"/>
                          </a:cubicBezTo>
                          <a:cubicBezTo>
                            <a:pt x="1654585" y="835287"/>
                            <a:pt x="1411160" y="848524"/>
                            <a:pt x="1214264" y="830997"/>
                          </a:cubicBezTo>
                          <a:cubicBezTo>
                            <a:pt x="1017368" y="813470"/>
                            <a:pt x="793180" y="833852"/>
                            <a:pt x="588918" y="830997"/>
                          </a:cubicBezTo>
                          <a:cubicBezTo>
                            <a:pt x="384656" y="828142"/>
                            <a:pt x="120261" y="845898"/>
                            <a:pt x="0" y="830997"/>
                          </a:cubicBezTo>
                          <a:cubicBezTo>
                            <a:pt x="4198" y="732536"/>
                            <a:pt x="-12616" y="498875"/>
                            <a:pt x="0" y="415499"/>
                          </a:cubicBezTo>
                          <a:cubicBezTo>
                            <a:pt x="12616" y="332123"/>
                            <a:pt x="2176" y="17835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Competence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2AFF1CA-77AD-413E-B02A-5329DFB7304E}"/>
                </a:ext>
              </a:extLst>
            </p:cNvPr>
            <p:cNvSpPr txBox="1"/>
            <p:nvPr/>
          </p:nvSpPr>
          <p:spPr>
            <a:xfrm>
              <a:off x="5388386" y="2459097"/>
              <a:ext cx="1602839" cy="411257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2865744511">
                    <a:custGeom>
                      <a:avLst/>
                      <a:gdLst>
                        <a:gd name="connsiteX0" fmla="*/ 0 w 1821396"/>
                        <a:gd name="connsiteY0" fmla="*/ 0 h 830997"/>
                        <a:gd name="connsiteX1" fmla="*/ 607132 w 1821396"/>
                        <a:gd name="connsiteY1" fmla="*/ 0 h 830997"/>
                        <a:gd name="connsiteX2" fmla="*/ 1177836 w 1821396"/>
                        <a:gd name="connsiteY2" fmla="*/ 0 h 830997"/>
                        <a:gd name="connsiteX3" fmla="*/ 1821396 w 1821396"/>
                        <a:gd name="connsiteY3" fmla="*/ 0 h 830997"/>
                        <a:gd name="connsiteX4" fmla="*/ 1821396 w 1821396"/>
                        <a:gd name="connsiteY4" fmla="*/ 407189 h 830997"/>
                        <a:gd name="connsiteX5" fmla="*/ 1821396 w 1821396"/>
                        <a:gd name="connsiteY5" fmla="*/ 830997 h 830997"/>
                        <a:gd name="connsiteX6" fmla="*/ 1268906 w 1821396"/>
                        <a:gd name="connsiteY6" fmla="*/ 830997 h 830997"/>
                        <a:gd name="connsiteX7" fmla="*/ 679988 w 1821396"/>
                        <a:gd name="connsiteY7" fmla="*/ 830997 h 830997"/>
                        <a:gd name="connsiteX8" fmla="*/ 0 w 1821396"/>
                        <a:gd name="connsiteY8" fmla="*/ 830997 h 830997"/>
                        <a:gd name="connsiteX9" fmla="*/ 0 w 1821396"/>
                        <a:gd name="connsiteY9" fmla="*/ 415499 h 830997"/>
                        <a:gd name="connsiteX10" fmla="*/ 0 w 1821396"/>
                        <a:gd name="connsiteY10" fmla="*/ 0 h 8309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821396" h="830997" fill="none" extrusionOk="0">
                          <a:moveTo>
                            <a:pt x="0" y="0"/>
                          </a:moveTo>
                          <a:cubicBezTo>
                            <a:pt x="127357" y="-9391"/>
                            <a:pt x="366411" y="-29668"/>
                            <a:pt x="607132" y="0"/>
                          </a:cubicBezTo>
                          <a:cubicBezTo>
                            <a:pt x="847853" y="29668"/>
                            <a:pt x="1037417" y="-24118"/>
                            <a:pt x="1177836" y="0"/>
                          </a:cubicBezTo>
                          <a:cubicBezTo>
                            <a:pt x="1318255" y="24118"/>
                            <a:pt x="1523034" y="10050"/>
                            <a:pt x="1821396" y="0"/>
                          </a:cubicBezTo>
                          <a:cubicBezTo>
                            <a:pt x="1836598" y="184538"/>
                            <a:pt x="1801202" y="316532"/>
                            <a:pt x="1821396" y="407189"/>
                          </a:cubicBezTo>
                          <a:cubicBezTo>
                            <a:pt x="1841590" y="497846"/>
                            <a:pt x="1823120" y="639022"/>
                            <a:pt x="1821396" y="830997"/>
                          </a:cubicBezTo>
                          <a:cubicBezTo>
                            <a:pt x="1669014" y="855273"/>
                            <a:pt x="1491558" y="838798"/>
                            <a:pt x="1268906" y="830997"/>
                          </a:cubicBezTo>
                          <a:cubicBezTo>
                            <a:pt x="1046254" y="823197"/>
                            <a:pt x="960305" y="853776"/>
                            <a:pt x="679988" y="830997"/>
                          </a:cubicBezTo>
                          <a:cubicBezTo>
                            <a:pt x="399671" y="808218"/>
                            <a:pt x="284288" y="833922"/>
                            <a:pt x="0" y="830997"/>
                          </a:cubicBezTo>
                          <a:cubicBezTo>
                            <a:pt x="-5670" y="683690"/>
                            <a:pt x="10743" y="581598"/>
                            <a:pt x="0" y="415499"/>
                          </a:cubicBezTo>
                          <a:cubicBezTo>
                            <a:pt x="-10743" y="249400"/>
                            <a:pt x="13196" y="200472"/>
                            <a:pt x="0" y="0"/>
                          </a:cubicBezTo>
                          <a:close/>
                        </a:path>
                        <a:path w="1821396" h="830997" stroke="0" extrusionOk="0">
                          <a:moveTo>
                            <a:pt x="0" y="0"/>
                          </a:moveTo>
                          <a:cubicBezTo>
                            <a:pt x="283514" y="24116"/>
                            <a:pt x="451973" y="-23526"/>
                            <a:pt x="607132" y="0"/>
                          </a:cubicBezTo>
                          <a:cubicBezTo>
                            <a:pt x="762291" y="23526"/>
                            <a:pt x="971778" y="-14689"/>
                            <a:pt x="1177836" y="0"/>
                          </a:cubicBezTo>
                          <a:cubicBezTo>
                            <a:pt x="1383894" y="14689"/>
                            <a:pt x="1562081" y="-22869"/>
                            <a:pt x="1821396" y="0"/>
                          </a:cubicBezTo>
                          <a:cubicBezTo>
                            <a:pt x="1833962" y="107726"/>
                            <a:pt x="1802571" y="260934"/>
                            <a:pt x="1821396" y="415499"/>
                          </a:cubicBezTo>
                          <a:cubicBezTo>
                            <a:pt x="1840221" y="570064"/>
                            <a:pt x="1815724" y="711668"/>
                            <a:pt x="1821396" y="830997"/>
                          </a:cubicBezTo>
                          <a:cubicBezTo>
                            <a:pt x="1654585" y="835287"/>
                            <a:pt x="1411160" y="848524"/>
                            <a:pt x="1214264" y="830997"/>
                          </a:cubicBezTo>
                          <a:cubicBezTo>
                            <a:pt x="1017368" y="813470"/>
                            <a:pt x="793180" y="833852"/>
                            <a:pt x="588918" y="830997"/>
                          </a:cubicBezTo>
                          <a:cubicBezTo>
                            <a:pt x="384656" y="828142"/>
                            <a:pt x="120261" y="845898"/>
                            <a:pt x="0" y="830997"/>
                          </a:cubicBezTo>
                          <a:cubicBezTo>
                            <a:pt x="4198" y="732536"/>
                            <a:pt x="-12616" y="498875"/>
                            <a:pt x="0" y="415499"/>
                          </a:cubicBezTo>
                          <a:cubicBezTo>
                            <a:pt x="12616" y="332123"/>
                            <a:pt x="2176" y="178350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Authentication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78EDAA5-B32E-4D74-82AF-F0C27AC59399}"/>
                </a:ext>
              </a:extLst>
            </p:cNvPr>
            <p:cNvSpPr/>
            <p:nvPr/>
          </p:nvSpPr>
          <p:spPr>
            <a:xfrm>
              <a:off x="5326413" y="2041732"/>
              <a:ext cx="1764683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Voice Analysis</a:t>
              </a:r>
            </a:p>
          </p:txBody>
        </p:sp>
        <p:cxnSp>
          <p:nvCxnSpPr>
            <p:cNvPr id="33" name="Straight Arrow Connector 54">
              <a:extLst>
                <a:ext uri="{FF2B5EF4-FFF2-40B4-BE49-F238E27FC236}">
                  <a16:creationId xmlns:a16="http://schemas.microsoft.com/office/drawing/2014/main" xmlns="" id="{0F3CDEB7-50AA-4DA6-9D65-5492BCA3995C}"/>
                </a:ext>
              </a:extLst>
            </p:cNvPr>
            <p:cNvCxnSpPr>
              <a:cxnSpLocks/>
            </p:cNvCxnSpPr>
            <p:nvPr/>
          </p:nvCxnSpPr>
          <p:spPr>
            <a:xfrm>
              <a:off x="7188657" y="3296618"/>
              <a:ext cx="351800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60">
              <a:extLst>
                <a:ext uri="{FF2B5EF4-FFF2-40B4-BE49-F238E27FC236}">
                  <a16:creationId xmlns:a16="http://schemas.microsoft.com/office/drawing/2014/main" xmlns="" id="{23481328-7FEE-445F-B5C9-7D5F0FBF4489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8526513" y="3302709"/>
              <a:ext cx="374574" cy="261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owchart: Magnetic Disk 89">
              <a:extLst>
                <a:ext uri="{FF2B5EF4-FFF2-40B4-BE49-F238E27FC236}">
                  <a16:creationId xmlns:a16="http://schemas.microsoft.com/office/drawing/2014/main" xmlns="" id="{59A87780-D918-4F1C-BD01-FF9C43AC4D24}"/>
                </a:ext>
              </a:extLst>
            </p:cNvPr>
            <p:cNvSpPr/>
            <p:nvPr/>
          </p:nvSpPr>
          <p:spPr>
            <a:xfrm>
              <a:off x="7467357" y="4390654"/>
              <a:ext cx="1462911" cy="586892"/>
            </a:xfrm>
            <a:prstGeom prst="flowChartMagneticDisk">
              <a:avLst/>
            </a:prstGeom>
            <a:solidFill>
              <a:srgbClr val="E1FFE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1">
              <a:extLst>
                <a:ext uri="{FF2B5EF4-FFF2-40B4-BE49-F238E27FC236}">
                  <a16:creationId xmlns:a16="http://schemas.microsoft.com/office/drawing/2014/main" xmlns="" id="{72A8EE64-4A51-40AF-AAD0-9A7494047E62}"/>
                </a:ext>
              </a:extLst>
            </p:cNvPr>
            <p:cNvSpPr/>
            <p:nvPr/>
          </p:nvSpPr>
          <p:spPr>
            <a:xfrm>
              <a:off x="7689130" y="4633588"/>
              <a:ext cx="1136868" cy="338554"/>
            </a:xfrm>
            <a:prstGeom prst="rect">
              <a:avLst/>
            </a:prstGeom>
            <a:ln>
              <a:noFill/>
            </a:ln>
          </p:spPr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Stored Templates</a:t>
              </a:r>
            </a:p>
          </p:txBody>
        </p:sp>
        <p:cxnSp>
          <p:nvCxnSpPr>
            <p:cNvPr id="37" name="Straight Arrow Connector 64">
              <a:extLst>
                <a:ext uri="{FF2B5EF4-FFF2-40B4-BE49-F238E27FC236}">
                  <a16:creationId xmlns:a16="http://schemas.microsoft.com/office/drawing/2014/main" xmlns="" id="{226F4BD2-3C2A-4396-AA5B-79E1A5942549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8032546" y="3647608"/>
              <a:ext cx="0" cy="854067"/>
            </a:xfrm>
            <a:prstGeom prst="straightConnector1">
              <a:avLst/>
            </a:prstGeom>
            <a:ln w="57150">
              <a:solidFill>
                <a:srgbClr val="1674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2">
              <a:extLst>
                <a:ext uri="{FF2B5EF4-FFF2-40B4-BE49-F238E27FC236}">
                  <a16:creationId xmlns:a16="http://schemas.microsoft.com/office/drawing/2014/main" xmlns="" id="{EE144EE2-D9B6-45B2-BFE8-0A1FF26453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37108" y="3894477"/>
              <a:ext cx="678945" cy="449034"/>
            </a:xfrm>
            <a:prstGeom prst="bentConnector3">
              <a:avLst>
                <a:gd name="adj1" fmla="val -147"/>
              </a:avLst>
            </a:prstGeom>
            <a:ln w="57150">
              <a:solidFill>
                <a:srgbClr val="16745A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xmlns="" id="{72A8EE64-4A51-40AF-AAD0-9A7494047E62}"/>
                </a:ext>
              </a:extLst>
            </p:cNvPr>
            <p:cNvSpPr/>
            <p:nvPr/>
          </p:nvSpPr>
          <p:spPr>
            <a:xfrm>
              <a:off x="8910690" y="3378066"/>
              <a:ext cx="1136868" cy="169277"/>
            </a:xfrm>
            <a:prstGeom prst="rect">
              <a:avLst/>
            </a:prstGeom>
            <a:ln>
              <a:noFill/>
            </a:ln>
          </p:spPr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Authenticator</a:t>
              </a:r>
            </a:p>
          </p:txBody>
        </p: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41" name="כותרת 1"/>
          <p:cNvSpPr txBox="1">
            <a:spLocks/>
          </p:cNvSpPr>
          <p:nvPr/>
        </p:nvSpPr>
        <p:spPr>
          <a:xfrm flipH="1">
            <a:off x="1066800" y="5124684"/>
            <a:ext cx="8228484" cy="984885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Aft>
                <a:spcPts val="600"/>
              </a:spcAft>
              <a:buAutoNum type="arabicParenBoth"/>
            </a:pPr>
            <a:r>
              <a:rPr lang="en-US" sz="16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Stage 1: Core Engine - Free-text speaker authentication </a:t>
            </a:r>
          </a:p>
          <a:p>
            <a:pPr marL="342900" indent="-342900" algn="l" rtl="0">
              <a:lnSpc>
                <a:spcPct val="100000"/>
              </a:lnSpc>
              <a:spcAft>
                <a:spcPts val="600"/>
              </a:spcAft>
              <a:buAutoNum type="arabicParenBoth"/>
            </a:pPr>
            <a:r>
              <a:rPr lang="en-US" sz="16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Stage 2: Behavioral layer 1 - User competence analysis and detection</a:t>
            </a:r>
          </a:p>
          <a:p>
            <a:pPr marL="342900" indent="-342900" algn="l" rtl="0">
              <a:lnSpc>
                <a:spcPct val="100000"/>
              </a:lnSpc>
              <a:spcAft>
                <a:spcPts val="600"/>
              </a:spcAft>
              <a:buAutoNum type="arabicParenBoth"/>
            </a:pPr>
            <a:r>
              <a:rPr lang="en-US" sz="16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Stage 3: Behavioral layer 2 - Personality analysis and detection</a:t>
            </a:r>
          </a:p>
        </p:txBody>
      </p:sp>
      <p:sp>
        <p:nvSpPr>
          <p:cNvPr id="42" name="מציין מיקום של כותרת תחתונה 4">
            <a:extLst>
              <a:ext uri="{FF2B5EF4-FFF2-40B4-BE49-F238E27FC236}">
                <a16:creationId xmlns:a16="http://schemas.microsoft.com/office/drawing/2014/main" xmlns="" id="{F915E66E-0E04-4017-8266-9C659A3EC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43" name="מציין מיקום של תאריך 3">
            <a:extLst>
              <a:ext uri="{FF2B5EF4-FFF2-40B4-BE49-F238E27FC236}">
                <a16:creationId xmlns:a16="http://schemas.microsoft.com/office/drawing/2014/main" xmlns="" id="{D4663B7A-57D4-41E0-BC9B-9CFA371F9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44" name="מציין מיקום של מספר שקופית 5">
            <a:extLst>
              <a:ext uri="{FF2B5EF4-FFF2-40B4-BE49-F238E27FC236}">
                <a16:creationId xmlns:a16="http://schemas.microsoft.com/office/drawing/2014/main" xmlns="" id="{881BF513-B4E0-4095-AC65-010BB83E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41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מעוגל 8"/>
          <p:cNvSpPr/>
          <p:nvPr/>
        </p:nvSpPr>
        <p:spPr>
          <a:xfrm rot="10800000">
            <a:off x="1066799" y="457200"/>
            <a:ext cx="9912497" cy="859331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לבן מעוגל 6"/>
          <p:cNvSpPr/>
          <p:nvPr/>
        </p:nvSpPr>
        <p:spPr>
          <a:xfrm rot="10800000">
            <a:off x="1260986" y="457200"/>
            <a:ext cx="9752618" cy="783128"/>
          </a:xfrm>
          <a:prstGeom prst="roundRect">
            <a:avLst/>
          </a:prstGeom>
          <a:solidFill>
            <a:srgbClr val="2374A5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מעוגל 9"/>
          <p:cNvSpPr/>
          <p:nvPr/>
        </p:nvSpPr>
        <p:spPr>
          <a:xfrm rot="10800000">
            <a:off x="1313698" y="380999"/>
            <a:ext cx="9887701" cy="859330"/>
          </a:xfrm>
          <a:prstGeom prst="roundRect">
            <a:avLst/>
          </a:prstGeom>
          <a:solidFill>
            <a:srgbClr val="2374A5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04" y="4419600"/>
            <a:ext cx="7016496" cy="24384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060002"/>
            <a:ext cx="2133600" cy="648447"/>
          </a:xfrm>
          <a:prstGeom prst="rect">
            <a:avLst/>
          </a:prstGeom>
        </p:spPr>
      </p:pic>
      <p:sp>
        <p:nvSpPr>
          <p:cNvPr id="14" name="כותרת 1"/>
          <p:cNvSpPr txBox="1">
            <a:spLocks/>
          </p:cNvSpPr>
          <p:nvPr/>
        </p:nvSpPr>
        <p:spPr>
          <a:xfrm flipH="1">
            <a:off x="1505338" y="605319"/>
            <a:ext cx="9086456" cy="547586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>
              <a:lnSpc>
                <a:spcPts val="3400"/>
              </a:lnSpc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Main Advantages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Mongolian Baiti" panose="03000500000000000000" pitchFamily="66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xmlns="" id="{D091D4B6-17A3-45AC-ADF8-F2B8FEEC1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2137717" y="6600824"/>
            <a:ext cx="5486399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Proprietary &amp; Confidential</a:t>
            </a:r>
            <a:endParaRPr lang="he-IL" dirty="0"/>
          </a:p>
        </p:txBody>
      </p:sp>
      <p:sp>
        <p:nvSpPr>
          <p:cNvPr id="13" name="מציין מיקום של תאריך 3">
            <a:extLst>
              <a:ext uri="{FF2B5EF4-FFF2-40B4-BE49-F238E27FC236}">
                <a16:creationId xmlns:a16="http://schemas.microsoft.com/office/drawing/2014/main" xmlns="" id="{F69C8E4B-03DF-4D6C-9348-1BFFF2721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85800" y="6600824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April 2020</a:t>
            </a:r>
            <a:endParaRPr lang="he-IL" dirty="0"/>
          </a:p>
        </p:txBody>
      </p:sp>
      <p:sp>
        <p:nvSpPr>
          <p:cNvPr id="15" name="מציין מיקום של מספר שקופית 5">
            <a:extLst>
              <a:ext uri="{FF2B5EF4-FFF2-40B4-BE49-F238E27FC236}">
                <a16:creationId xmlns:a16="http://schemas.microsoft.com/office/drawing/2014/main" xmlns="" id="{FD9AEB7E-986B-4A3A-BD15-10B86954D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52400" y="6600824"/>
            <a:ext cx="4572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 flipH="1">
            <a:off x="1142999" y="1505587"/>
            <a:ext cx="10287000" cy="5016758"/>
          </a:xfrm>
          <a:prstGeom prst="rect">
            <a:avLst/>
          </a:prstGeom>
        </p:spPr>
        <p:txBody>
          <a:bodyPr vert="horz" wrap="square" lIns="91440" tIns="45720" rIns="91440" bIns="45720" rtlCol="1" anchor="t" anchorCtr="0">
            <a:spAutoFit/>
          </a:bodyPr>
          <a:lstStyle>
            <a:lvl1pPr algn="r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Can’t be altered or copied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Doesn’t require any dedicated hardware or machines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intrusive and can be performed while engaged in other activities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 additional user information, such as emotion, mood, mental state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 positively identify an individual within a crowd or noisy environment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Works over communication and phone lines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Can be embedded in any device, chip or cloud service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Natural and intuitive to use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Contactless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Very fast</a:t>
            </a:r>
          </a:p>
          <a:p>
            <a: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043940"/>
            <a:ext cx="1144950" cy="12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כדורסל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366_TF04001173.potx" id="{C67903D1-ECAC-4BC4-8C78-065B07299BCE}" vid="{1FC94F72-E749-4215-9720-15B275D0DC0A}"/>
    </a:ext>
  </a:extLst>
</a:theme>
</file>

<file path=ppt/theme/theme2.xml><?xml version="1.0" encoding="utf-8"?>
<a:theme xmlns:a="http://schemas.openxmlformats.org/drawingml/2006/main" name="ערכת נושא של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DEFBA-1D7E-4587-9763-EBF5A6740E9A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a4f35948-e619-41b3-aa29-22878b09cfd2"/>
    <ds:schemaRef ds:uri="40262f94-9f35-4ac3-9a90-690165a166b7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כדורסל (מסך רחב)</Template>
  <TotalTime>3822</TotalTime>
  <Words>801</Words>
  <Application>Microsoft Office PowerPoint</Application>
  <PresentationFormat>מסך רחב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YouTube Sans</vt:lpstr>
      <vt:lpstr>Arial</vt:lpstr>
      <vt:lpstr>Tahoma</vt:lpstr>
      <vt:lpstr>Mongolian Baiti</vt:lpstr>
      <vt:lpstr>Franklin Gothic Medium</vt:lpstr>
      <vt:lpstr>Verdana</vt:lpstr>
      <vt:lpstr>Courier New</vt:lpstr>
      <vt:lpstr>כדורסל 16x9</vt:lpstr>
      <vt:lpstr>מצגת של PowerPoint</vt:lpstr>
      <vt:lpstr>Hello Maya, what would you like to do today?</vt:lpstr>
      <vt:lpstr>Welcome to Israel, Mrs. Cohen. Enjoy your stay.</vt:lpstr>
      <vt:lpstr>Sorry Carol, you are too tired to drive now. Please rest or get some coffee.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Igor Chauskiy</dc:creator>
  <cp:lastModifiedBy>Igor Chauskiy</cp:lastModifiedBy>
  <cp:revision>174</cp:revision>
  <dcterms:created xsi:type="dcterms:W3CDTF">2019-05-28T21:02:46Z</dcterms:created>
  <dcterms:modified xsi:type="dcterms:W3CDTF">2020-04-26T07:05:54Z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